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72" r:id="rId1"/>
  </p:sldMasterIdLst>
  <p:notesMasterIdLst>
    <p:notesMasterId r:id="rId10"/>
  </p:notesMasterIdLst>
  <p:handoutMasterIdLst>
    <p:handoutMasterId r:id="rId11"/>
  </p:handoutMasterIdLst>
  <p:sldIdLst>
    <p:sldId id="395" r:id="rId2"/>
    <p:sldId id="393" r:id="rId3"/>
    <p:sldId id="398" r:id="rId4"/>
    <p:sldId id="402" r:id="rId5"/>
    <p:sldId id="399" r:id="rId6"/>
    <p:sldId id="397" r:id="rId7"/>
    <p:sldId id="396" r:id="rId8"/>
    <p:sldId id="379" r:id="rId9"/>
  </p:sldIdLst>
  <p:sldSz cx="9906000" cy="6858000" type="A4"/>
  <p:notesSz cx="9928225" cy="6797675"/>
  <p:defaultTextStyle>
    <a:defPPr>
      <a:defRPr lang="ru-RU"/>
    </a:defPPr>
    <a:lvl1pPr algn="l" defTabSz="912813" rtl="0" fontAlgn="base">
      <a:spcBef>
        <a:spcPct val="0"/>
      </a:spcBef>
      <a:spcAft>
        <a:spcPct val="0"/>
      </a:spcAft>
      <a:defRPr kern="1200">
        <a:solidFill>
          <a:schemeClr val="tx1"/>
        </a:solidFill>
        <a:latin typeface="Arial" charset="0"/>
        <a:ea typeface="+mn-ea"/>
        <a:cs typeface="Arial" charset="0"/>
      </a:defRPr>
    </a:lvl1pPr>
    <a:lvl2pPr marL="455613" indent="1588" algn="l" defTabSz="912813" rtl="0" fontAlgn="base">
      <a:spcBef>
        <a:spcPct val="0"/>
      </a:spcBef>
      <a:spcAft>
        <a:spcPct val="0"/>
      </a:spcAft>
      <a:defRPr kern="1200">
        <a:solidFill>
          <a:schemeClr val="tx1"/>
        </a:solidFill>
        <a:latin typeface="Arial" charset="0"/>
        <a:ea typeface="+mn-ea"/>
        <a:cs typeface="Arial" charset="0"/>
      </a:defRPr>
    </a:lvl2pPr>
    <a:lvl3pPr marL="912813" indent="1588" algn="l" defTabSz="912813" rtl="0" fontAlgn="base">
      <a:spcBef>
        <a:spcPct val="0"/>
      </a:spcBef>
      <a:spcAft>
        <a:spcPct val="0"/>
      </a:spcAft>
      <a:defRPr kern="1200">
        <a:solidFill>
          <a:schemeClr val="tx1"/>
        </a:solidFill>
        <a:latin typeface="Arial" charset="0"/>
        <a:ea typeface="+mn-ea"/>
        <a:cs typeface="Arial" charset="0"/>
      </a:defRPr>
    </a:lvl3pPr>
    <a:lvl4pPr marL="1370013" indent="1588" algn="l" defTabSz="912813" rtl="0" fontAlgn="base">
      <a:spcBef>
        <a:spcPct val="0"/>
      </a:spcBef>
      <a:spcAft>
        <a:spcPct val="0"/>
      </a:spcAft>
      <a:defRPr kern="1200">
        <a:solidFill>
          <a:schemeClr val="tx1"/>
        </a:solidFill>
        <a:latin typeface="Arial" charset="0"/>
        <a:ea typeface="+mn-ea"/>
        <a:cs typeface="Arial" charset="0"/>
      </a:defRPr>
    </a:lvl4pPr>
    <a:lvl5pPr marL="1827213" indent="1588" algn="l" defTabSz="912813"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4028">
          <p15:clr>
            <a:srgbClr val="A4A3A4"/>
          </p15:clr>
        </p15:guide>
        <p15:guide id="2" orient="horz" pos="2102">
          <p15:clr>
            <a:srgbClr val="A4A3A4"/>
          </p15:clr>
        </p15:guide>
        <p15:guide id="3" pos="320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FA9706"/>
    <a:srgbClr val="F55F0B"/>
    <a:srgbClr val="F7B309"/>
    <a:srgbClr val="090DB7"/>
    <a:srgbClr val="18481D"/>
    <a:srgbClr val="0099CC"/>
    <a:srgbClr val="23669D"/>
    <a:srgbClr val="D7EDF4"/>
    <a:srgbClr val="00B5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FABFCF23-3B69-468F-B69F-88F6DE6A72F2}" styleName="Средний стиль 1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4C1A8A3-306A-4EB7-A6B1-4F7E0EB9C5D6}" styleName="Средний стиль 3 - акцент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Средний стиль 3 - акцент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E25E649-3F16-4E02-A733-19D2CDBF48F0}" styleName="Сред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Светлый стиль 1 - акцент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8D230F3-CF80-4859-8CE7-A43EE81993B5}" styleName="Светлый стиль 1 — акцент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D7B26C5-4107-4FEC-AEDC-1716B250A1EF}" styleName="Светлый стиль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Светлый стиль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FD0F851-EC5A-4D38-B0AD-8093EC10F338}" styleName="Светлый стиль 1 — акцент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14" autoAdjust="0"/>
    <p:restoredTop sz="99754" autoAdjust="0"/>
  </p:normalViewPr>
  <p:slideViewPr>
    <p:cSldViewPr snapToGrid="0">
      <p:cViewPr varScale="1">
        <p:scale>
          <a:sx n="116" d="100"/>
          <a:sy n="116" d="100"/>
        </p:scale>
        <p:origin x="1230" y="96"/>
      </p:cViewPr>
      <p:guideLst>
        <p:guide orient="horz" pos="4028"/>
        <p:guide orient="horz" pos="2102"/>
        <p:guide pos="3207"/>
      </p:guideLst>
    </p:cSldViewPr>
  </p:slideViewPr>
  <p:outlineViewPr>
    <p:cViewPr>
      <p:scale>
        <a:sx n="33" d="100"/>
        <a:sy n="33" d="100"/>
      </p:scale>
      <p:origin x="18" y="0"/>
    </p:cViewPr>
  </p:outlineViewPr>
  <p:notesTextViewPr>
    <p:cViewPr>
      <p:scale>
        <a:sx n="1" d="1"/>
        <a:sy n="1" d="1"/>
      </p:scale>
      <p:origin x="0" y="0"/>
    </p:cViewPr>
  </p:notesTextViewPr>
  <p:sorterViewPr>
    <p:cViewPr>
      <p:scale>
        <a:sx n="120" d="100"/>
        <a:sy n="12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400" b="1"/>
            </a:pPr>
            <a:r>
              <a:rPr lang="ru-RU" sz="1400" b="1" dirty="0"/>
              <a:t>Динамика портфеля займов</a:t>
            </a:r>
          </a:p>
        </c:rich>
      </c:tx>
      <c:layout>
        <c:manualLayout>
          <c:xMode val="edge"/>
          <c:yMode val="edge"/>
          <c:x val="0.30034542729845742"/>
          <c:y val="2.2824966403416726E-2"/>
        </c:manualLayout>
      </c:layout>
      <c:overlay val="0"/>
      <c:spPr>
        <a:noFill/>
        <a:ln>
          <a:noFill/>
        </a:ln>
        <a:effectLst/>
      </c:spPr>
    </c:title>
    <c:autoTitleDeleted val="0"/>
    <c:view3D>
      <c:rotX val="15"/>
      <c:rotY val="20"/>
      <c:depthPercent val="100"/>
      <c:rAngAx val="1"/>
    </c:view3D>
    <c:floor>
      <c:thickness val="0"/>
      <c:spPr>
        <a:solidFill>
          <a:srgbClr val="CCECFF"/>
        </a:solid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0515844128699564E-2"/>
          <c:y val="0.16197223067083263"/>
          <c:w val="0.93948413319369395"/>
          <c:h val="0.69955496032841813"/>
        </c:manualLayout>
      </c:layout>
      <c:bar3DChart>
        <c:barDir val="col"/>
        <c:grouping val="clustered"/>
        <c:varyColors val="0"/>
        <c:ser>
          <c:idx val="0"/>
          <c:order val="0"/>
          <c:tx>
            <c:strRef>
              <c:f>Лист1!$B$1</c:f>
              <c:strCache>
                <c:ptCount val="1"/>
                <c:pt idx="0">
                  <c:v>Динамика портфеля займов</c:v>
                </c:pt>
              </c:strCache>
            </c:strRef>
          </c:tx>
          <c:spPr>
            <a:solidFill>
              <a:schemeClr val="accent1"/>
            </a:solidFill>
            <a:ln>
              <a:noFill/>
            </a:ln>
            <a:effectLst/>
            <a:sp3d/>
          </c:spPr>
          <c:invertIfNegative val="0"/>
          <c:dLbls>
            <c:dLbl>
              <c:idx val="0"/>
              <c:layout>
                <c:manualLayout>
                  <c:x val="-1.8388843121101634E-2"/>
                  <c:y val="2.3931436737533125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12D4-4B59-8749-CC3BFF413A20}"/>
                </c:ext>
                <c:ext xmlns:c15="http://schemas.microsoft.com/office/drawing/2012/chart" uri="{CE6537A1-D6FC-4f65-9D91-7224C49458BB}"/>
              </c:extLst>
            </c:dLbl>
            <c:dLbl>
              <c:idx val="1"/>
              <c:layout>
                <c:manualLayout>
                  <c:x val="-3.1291832353464652E-2"/>
                  <c:y val="5.4668774857711655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12D4-4B59-8749-CC3BFF413A20}"/>
                </c:ext>
                <c:ext xmlns:c15="http://schemas.microsoft.com/office/drawing/2012/chart" uri="{CE6537A1-D6FC-4f65-9D91-7224C49458BB}"/>
              </c:extLst>
            </c:dLbl>
            <c:dLbl>
              <c:idx val="2"/>
              <c:layout>
                <c:manualLayout>
                  <c:x val="-2.9451136332672614E-2"/>
                  <c:y val="2.2189850704565577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12D4-4B59-8749-CC3BFF413A20}"/>
                </c:ext>
                <c:ext xmlns:c15="http://schemas.microsoft.com/office/drawing/2012/chart" uri="{CE6537A1-D6FC-4f65-9D91-7224C49458BB}"/>
              </c:extLst>
            </c:dLbl>
            <c:dLbl>
              <c:idx val="3"/>
              <c:layout>
                <c:manualLayout>
                  <c:x val="-4.0723129445001977E-2"/>
                  <c:y val="2.5378525146266743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12D4-4B59-8749-CC3BFF413A20}"/>
                </c:ext>
                <c:ext xmlns:c15="http://schemas.microsoft.com/office/drawing/2012/chart" uri="{CE6537A1-D6FC-4f65-9D91-7224C49458BB}"/>
              </c:extLst>
            </c:dLbl>
            <c:dLbl>
              <c:idx val="4"/>
              <c:layout>
                <c:manualLayout>
                  <c:x val="-3.631863910728348E-2"/>
                  <c:y val="2.3759039494910534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12D4-4B59-8749-CC3BFF413A20}"/>
                </c:ext>
                <c:ext xmlns:c15="http://schemas.microsoft.com/office/drawing/2012/chart" uri="{CE6537A1-D6FC-4f65-9D91-7224C49458BB}"/>
              </c:extLst>
            </c:dLbl>
            <c:dLbl>
              <c:idx val="5"/>
              <c:layout>
                <c:manualLayout>
                  <c:x val="-3.972366190086974E-2"/>
                  <c:y val="3.5115188879426482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12D4-4B59-8749-CC3BFF413A20}"/>
                </c:ext>
                <c:ext xmlns:c15="http://schemas.microsoft.com/office/drawing/2012/chart" uri="{CE6537A1-D6FC-4f65-9D91-7224C49458BB}"/>
              </c:extLst>
            </c:dLbl>
            <c:numFmt formatCode="#,##0" sourceLinked="0"/>
            <c:spPr>
              <a:solidFill>
                <a:prstClr val="white"/>
              </a:solidFill>
              <a:ln>
                <a:solidFill>
                  <a:prstClr val="black">
                    <a:lumMod val="25000"/>
                    <a:lumOff val="75000"/>
                  </a:prstClr>
                </a:solidFill>
              </a:ln>
              <a:effectLst/>
            </c:spPr>
            <c:txPr>
              <a:bodyPr rot="0" vert="horz"/>
              <a:lstStyle/>
              <a:p>
                <a:pPr>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15:showLeaderLines val="0"/>
              </c:ext>
            </c:extLst>
          </c:dLbls>
          <c:cat>
            <c:numRef>
              <c:f>Лист1!$A$8:$A$12</c:f>
              <c:numCache>
                <c:formatCode>General</c:formatCode>
                <c:ptCount val="5"/>
                <c:pt idx="0">
                  <c:v>2016</c:v>
                </c:pt>
                <c:pt idx="1">
                  <c:v>2017</c:v>
                </c:pt>
                <c:pt idx="2">
                  <c:v>2018</c:v>
                </c:pt>
                <c:pt idx="3">
                  <c:v>2019</c:v>
                </c:pt>
                <c:pt idx="4">
                  <c:v>2020</c:v>
                </c:pt>
              </c:numCache>
            </c:numRef>
          </c:cat>
          <c:val>
            <c:numRef>
              <c:f>Лист1!$B$8:$B$12</c:f>
              <c:numCache>
                <c:formatCode>General</c:formatCode>
                <c:ptCount val="5"/>
                <c:pt idx="0">
                  <c:v>242.4</c:v>
                </c:pt>
                <c:pt idx="1">
                  <c:v>275</c:v>
                </c:pt>
                <c:pt idx="2">
                  <c:v>276</c:v>
                </c:pt>
                <c:pt idx="3">
                  <c:v>330</c:v>
                </c:pt>
                <c:pt idx="4">
                  <c:v>500</c:v>
                </c:pt>
              </c:numCache>
            </c:numRef>
          </c:val>
          <c:shape val="cylinder"/>
          <c:extLst xmlns:c16r2="http://schemas.microsoft.com/office/drawing/2015/06/chart">
            <c:ext xmlns:c16="http://schemas.microsoft.com/office/drawing/2014/chart" uri="{C3380CC4-5D6E-409C-BE32-E72D297353CC}">
              <c16:uniqueId val="{00000006-12D4-4B59-8749-CC3BFF413A20}"/>
            </c:ext>
          </c:extLst>
        </c:ser>
        <c:dLbls>
          <c:showLegendKey val="0"/>
          <c:showVal val="0"/>
          <c:showCatName val="0"/>
          <c:showSerName val="0"/>
          <c:showPercent val="0"/>
          <c:showBubbleSize val="0"/>
        </c:dLbls>
        <c:gapWidth val="150"/>
        <c:shape val="box"/>
        <c:axId val="219072896"/>
        <c:axId val="219822720"/>
        <c:axId val="0"/>
      </c:bar3DChart>
      <c:catAx>
        <c:axId val="219072896"/>
        <c:scaling>
          <c:orientation val="minMax"/>
        </c:scaling>
        <c:delete val="0"/>
        <c:axPos val="b"/>
        <c:numFmt formatCode="General" sourceLinked="1"/>
        <c:majorTickMark val="none"/>
        <c:minorTickMark val="none"/>
        <c:tickLblPos val="nextTo"/>
        <c:spPr>
          <a:noFill/>
          <a:ln>
            <a:noFill/>
          </a:ln>
          <a:effectLst/>
        </c:spPr>
        <c:txPr>
          <a:bodyPr rot="-60000000" vert="horz"/>
          <a:lstStyle/>
          <a:p>
            <a:pPr>
              <a:defRPr sz="1200" b="0"/>
            </a:pPr>
            <a:endParaRPr lang="ru-RU"/>
          </a:p>
        </c:txPr>
        <c:crossAx val="219822720"/>
        <c:crosses val="autoZero"/>
        <c:auto val="1"/>
        <c:lblAlgn val="ctr"/>
        <c:lblOffset val="100"/>
        <c:noMultiLvlLbl val="0"/>
      </c:catAx>
      <c:valAx>
        <c:axId val="21982272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vert="horz"/>
              <a:lstStyle/>
              <a:p>
                <a:pPr>
                  <a:defRPr b="0"/>
                </a:pPr>
                <a:r>
                  <a:rPr lang="ru-RU" b="0"/>
                  <a:t>Млн. руб.</a:t>
                </a:r>
              </a:p>
            </c:rich>
          </c:tx>
          <c:layout>
            <c:manualLayout>
              <c:xMode val="edge"/>
              <c:yMode val="edge"/>
              <c:x val="2.1362943900464785E-2"/>
              <c:y val="0.37887557298282437"/>
            </c:manualLayout>
          </c:layout>
          <c:overlay val="0"/>
          <c:spPr>
            <a:noFill/>
            <a:ln>
              <a:noFill/>
            </a:ln>
            <a:effectLst/>
          </c:spPr>
        </c:title>
        <c:numFmt formatCode="General" sourceLinked="1"/>
        <c:majorTickMark val="none"/>
        <c:minorTickMark val="none"/>
        <c:tickLblPos val="nextTo"/>
        <c:spPr>
          <a:noFill/>
          <a:ln>
            <a:noFill/>
          </a:ln>
          <a:effectLst/>
        </c:spPr>
        <c:txPr>
          <a:bodyPr rot="-60000000" vert="horz"/>
          <a:lstStyle/>
          <a:p>
            <a:pPr>
              <a:defRPr/>
            </a:pPr>
            <a:endParaRPr lang="ru-RU"/>
          </a:p>
        </c:txPr>
        <c:crossAx val="219072896"/>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latin typeface="Century Gothic" panose="020B0502020202020204" pitchFamily="34" charset="0"/>
        </a:defRPr>
      </a:pPr>
      <a:endParaRPr lang="ru-RU"/>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2" y="0"/>
            <a:ext cx="4302231" cy="339884"/>
          </a:xfrm>
          <a:prstGeom prst="rect">
            <a:avLst/>
          </a:prstGeom>
          <a:noFill/>
          <a:ln w="9525">
            <a:noFill/>
            <a:miter lim="800000"/>
            <a:headEnd/>
            <a:tailEnd/>
          </a:ln>
          <a:effectLst/>
        </p:spPr>
        <p:txBody>
          <a:bodyPr vert="horz" wrap="square" lIns="91422" tIns="45710" rIns="91422" bIns="45710" numCol="1" anchor="t" anchorCtr="0" compatLnSpc="1">
            <a:prstTxWarp prst="textNoShape">
              <a:avLst/>
            </a:prstTxWarp>
          </a:bodyPr>
          <a:lstStyle>
            <a:lvl1pPr>
              <a:defRPr sz="1200"/>
            </a:lvl1pPr>
          </a:lstStyle>
          <a:p>
            <a:endParaRPr lang="ru-RU"/>
          </a:p>
        </p:txBody>
      </p:sp>
      <p:sp>
        <p:nvSpPr>
          <p:cNvPr id="26627" name="Rectangle 3"/>
          <p:cNvSpPr>
            <a:spLocks noGrp="1" noChangeArrowheads="1"/>
          </p:cNvSpPr>
          <p:nvPr>
            <p:ph type="dt" sz="quarter" idx="1"/>
          </p:nvPr>
        </p:nvSpPr>
        <p:spPr bwMode="auto">
          <a:xfrm>
            <a:off x="5623699" y="0"/>
            <a:ext cx="4302231" cy="339884"/>
          </a:xfrm>
          <a:prstGeom prst="rect">
            <a:avLst/>
          </a:prstGeom>
          <a:noFill/>
          <a:ln w="9525">
            <a:noFill/>
            <a:miter lim="800000"/>
            <a:headEnd/>
            <a:tailEnd/>
          </a:ln>
          <a:effectLst/>
        </p:spPr>
        <p:txBody>
          <a:bodyPr vert="horz" wrap="square" lIns="91422" tIns="45710" rIns="91422" bIns="45710" numCol="1" anchor="t" anchorCtr="0" compatLnSpc="1">
            <a:prstTxWarp prst="textNoShape">
              <a:avLst/>
            </a:prstTxWarp>
          </a:bodyPr>
          <a:lstStyle>
            <a:lvl1pPr algn="r">
              <a:defRPr sz="1200"/>
            </a:lvl1pPr>
          </a:lstStyle>
          <a:p>
            <a:fld id="{B76A8ECD-D3F8-4CB7-ADA6-DB927FE53768}" type="datetimeFigureOut">
              <a:rPr lang="ru-RU"/>
              <a:pPr/>
              <a:t>27.07.2021</a:t>
            </a:fld>
            <a:endParaRPr lang="ru-RU"/>
          </a:p>
        </p:txBody>
      </p:sp>
      <p:sp>
        <p:nvSpPr>
          <p:cNvPr id="26628" name="Rectangle 4"/>
          <p:cNvSpPr>
            <a:spLocks noGrp="1" noChangeArrowheads="1"/>
          </p:cNvSpPr>
          <p:nvPr>
            <p:ph type="ftr" sz="quarter" idx="2"/>
          </p:nvPr>
        </p:nvSpPr>
        <p:spPr bwMode="auto">
          <a:xfrm>
            <a:off x="2" y="6456613"/>
            <a:ext cx="4302231" cy="339884"/>
          </a:xfrm>
          <a:prstGeom prst="rect">
            <a:avLst/>
          </a:prstGeom>
          <a:noFill/>
          <a:ln w="9525">
            <a:noFill/>
            <a:miter lim="800000"/>
            <a:headEnd/>
            <a:tailEnd/>
          </a:ln>
          <a:effectLst/>
        </p:spPr>
        <p:txBody>
          <a:bodyPr vert="horz" wrap="square" lIns="91422" tIns="45710" rIns="91422" bIns="45710" numCol="1" anchor="b" anchorCtr="0" compatLnSpc="1">
            <a:prstTxWarp prst="textNoShape">
              <a:avLst/>
            </a:prstTxWarp>
          </a:bodyPr>
          <a:lstStyle>
            <a:lvl1pPr>
              <a:defRPr sz="1200"/>
            </a:lvl1pPr>
          </a:lstStyle>
          <a:p>
            <a:endParaRPr lang="ru-RU"/>
          </a:p>
        </p:txBody>
      </p:sp>
      <p:sp>
        <p:nvSpPr>
          <p:cNvPr id="26629" name="Rectangle 5"/>
          <p:cNvSpPr>
            <a:spLocks noGrp="1" noChangeArrowheads="1"/>
          </p:cNvSpPr>
          <p:nvPr>
            <p:ph type="sldNum" sz="quarter" idx="3"/>
          </p:nvPr>
        </p:nvSpPr>
        <p:spPr bwMode="auto">
          <a:xfrm>
            <a:off x="5623699" y="6456613"/>
            <a:ext cx="4302231" cy="339884"/>
          </a:xfrm>
          <a:prstGeom prst="rect">
            <a:avLst/>
          </a:prstGeom>
          <a:noFill/>
          <a:ln w="9525">
            <a:noFill/>
            <a:miter lim="800000"/>
            <a:headEnd/>
            <a:tailEnd/>
          </a:ln>
          <a:effectLst/>
        </p:spPr>
        <p:txBody>
          <a:bodyPr vert="horz" wrap="square" lIns="91422" tIns="45710" rIns="91422" bIns="45710" numCol="1" anchor="b" anchorCtr="0" compatLnSpc="1">
            <a:prstTxWarp prst="textNoShape">
              <a:avLst/>
            </a:prstTxWarp>
          </a:bodyPr>
          <a:lstStyle>
            <a:lvl1pPr algn="r">
              <a:defRPr sz="1200"/>
            </a:lvl1pPr>
          </a:lstStyle>
          <a:p>
            <a:fld id="{9C4308CA-9ECD-4938-A3B7-3AB3B4BEC9D7}" type="slidenum">
              <a:rPr lang="ru-RU"/>
              <a:pPr/>
              <a:t>‹#›</a:t>
            </a:fld>
            <a:endParaRPr lang="ru-RU"/>
          </a:p>
        </p:txBody>
      </p:sp>
    </p:spTree>
    <p:extLst>
      <p:ext uri="{BB962C8B-B14F-4D97-AF65-F5344CB8AC3E}">
        <p14:creationId xmlns:p14="http://schemas.microsoft.com/office/powerpoint/2010/main" val="283043422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2" y="0"/>
            <a:ext cx="4302231" cy="341064"/>
          </a:xfrm>
          <a:prstGeom prst="rect">
            <a:avLst/>
          </a:prstGeom>
        </p:spPr>
        <p:txBody>
          <a:bodyPr vert="horz" lIns="91422" tIns="45710" rIns="91422" bIns="45710" rtlCol="0"/>
          <a:lstStyle>
            <a:lvl1pPr algn="l" defTabSz="914011"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5623699" y="0"/>
            <a:ext cx="4302231" cy="341064"/>
          </a:xfrm>
          <a:prstGeom prst="rect">
            <a:avLst/>
          </a:prstGeom>
        </p:spPr>
        <p:txBody>
          <a:bodyPr vert="horz" lIns="91422" tIns="45710" rIns="91422" bIns="45710" rtlCol="0"/>
          <a:lstStyle>
            <a:lvl1pPr algn="r" defTabSz="914011" fontAlgn="auto">
              <a:spcBef>
                <a:spcPts val="0"/>
              </a:spcBef>
              <a:spcAft>
                <a:spcPts val="0"/>
              </a:spcAft>
              <a:defRPr sz="1200" smtClean="0">
                <a:latin typeface="+mn-lt"/>
                <a:cs typeface="+mn-cs"/>
              </a:defRPr>
            </a:lvl1pPr>
          </a:lstStyle>
          <a:p>
            <a:pPr>
              <a:defRPr/>
            </a:pPr>
            <a:fld id="{E600AE7D-F9E9-4F84-A156-86B40493E244}" type="datetimeFigureOut">
              <a:rPr lang="ru-RU"/>
              <a:pPr>
                <a:defRPr/>
              </a:pPr>
              <a:t>27.07.2021</a:t>
            </a:fld>
            <a:endParaRPr lang="ru-RU"/>
          </a:p>
        </p:txBody>
      </p:sp>
      <p:sp>
        <p:nvSpPr>
          <p:cNvPr id="4" name="Образ слайда 3"/>
          <p:cNvSpPr>
            <a:spLocks noGrp="1" noRot="1" noChangeAspect="1"/>
          </p:cNvSpPr>
          <p:nvPr>
            <p:ph type="sldImg" idx="2"/>
          </p:nvPr>
        </p:nvSpPr>
        <p:spPr>
          <a:xfrm>
            <a:off x="3308350" y="850900"/>
            <a:ext cx="3311525" cy="2292350"/>
          </a:xfrm>
          <a:prstGeom prst="rect">
            <a:avLst/>
          </a:prstGeom>
          <a:noFill/>
          <a:ln w="12700">
            <a:solidFill>
              <a:prstClr val="black"/>
            </a:solidFill>
          </a:ln>
        </p:spPr>
        <p:txBody>
          <a:bodyPr vert="horz" lIns="91422" tIns="45710" rIns="91422" bIns="45710" rtlCol="0" anchor="ctr"/>
          <a:lstStyle/>
          <a:p>
            <a:pPr lvl="0"/>
            <a:endParaRPr lang="ru-RU" noProof="0"/>
          </a:p>
        </p:txBody>
      </p:sp>
      <p:sp>
        <p:nvSpPr>
          <p:cNvPr id="5" name="Заметки 4"/>
          <p:cNvSpPr>
            <a:spLocks noGrp="1"/>
          </p:cNvSpPr>
          <p:nvPr>
            <p:ph type="body" sz="quarter" idx="3"/>
          </p:nvPr>
        </p:nvSpPr>
        <p:spPr>
          <a:xfrm>
            <a:off x="992824" y="3271383"/>
            <a:ext cx="7942580" cy="2676585"/>
          </a:xfrm>
          <a:prstGeom prst="rect">
            <a:avLst/>
          </a:prstGeom>
        </p:spPr>
        <p:txBody>
          <a:bodyPr vert="horz" lIns="91422" tIns="45710" rIns="91422" bIns="45710" rtlCol="0"/>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2" y="6456611"/>
            <a:ext cx="4302231" cy="341064"/>
          </a:xfrm>
          <a:prstGeom prst="rect">
            <a:avLst/>
          </a:prstGeom>
        </p:spPr>
        <p:txBody>
          <a:bodyPr vert="horz" lIns="91422" tIns="45710" rIns="91422" bIns="45710" rtlCol="0" anchor="b"/>
          <a:lstStyle>
            <a:lvl1pPr algn="l" defTabSz="914011"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5623699" y="6456611"/>
            <a:ext cx="4302231" cy="341064"/>
          </a:xfrm>
          <a:prstGeom prst="rect">
            <a:avLst/>
          </a:prstGeom>
        </p:spPr>
        <p:txBody>
          <a:bodyPr vert="horz" lIns="91422" tIns="45710" rIns="91422" bIns="45710" rtlCol="0" anchor="b"/>
          <a:lstStyle>
            <a:lvl1pPr algn="r" defTabSz="914011" fontAlgn="auto">
              <a:spcBef>
                <a:spcPts val="0"/>
              </a:spcBef>
              <a:spcAft>
                <a:spcPts val="0"/>
              </a:spcAft>
              <a:defRPr sz="1200" smtClean="0">
                <a:latin typeface="+mn-lt"/>
                <a:cs typeface="+mn-cs"/>
              </a:defRPr>
            </a:lvl1pPr>
          </a:lstStyle>
          <a:p>
            <a:pPr>
              <a:defRPr/>
            </a:pPr>
            <a:fld id="{FFCAF51E-F1B1-43A5-A16B-11FDE87028DC}" type="slidenum">
              <a:rPr lang="ru-RU"/>
              <a:pPr>
                <a:defRPr/>
              </a:pPr>
              <a:t>‹#›</a:t>
            </a:fld>
            <a:endParaRPr lang="ru-RU"/>
          </a:p>
        </p:txBody>
      </p:sp>
    </p:spTree>
    <p:extLst>
      <p:ext uri="{BB962C8B-B14F-4D97-AF65-F5344CB8AC3E}">
        <p14:creationId xmlns:p14="http://schemas.microsoft.com/office/powerpoint/2010/main" val="123514441"/>
      </p:ext>
    </p:extLst>
  </p:cSld>
  <p:clrMap bg1="lt1" tx1="dk1" bg2="lt2" tx2="dk2" accent1="accent1" accent2="accent2" accent3="accent3" accent4="accent4" accent5="accent5" accent6="accent6" hlink="hlink" folHlink="folHlink"/>
  <p:hf hdr="0" dt="0"/>
  <p:notesStyle>
    <a:lvl1pPr algn="l" defTabSz="912813" rtl="0" fontAlgn="base">
      <a:spcBef>
        <a:spcPct val="30000"/>
      </a:spcBef>
      <a:spcAft>
        <a:spcPct val="0"/>
      </a:spcAft>
      <a:defRPr sz="1200" kern="1200">
        <a:solidFill>
          <a:schemeClr val="tx1"/>
        </a:solidFill>
        <a:latin typeface="+mn-lt"/>
        <a:ea typeface="+mn-ea"/>
        <a:cs typeface="+mn-cs"/>
      </a:defRPr>
    </a:lvl1pPr>
    <a:lvl2pPr marL="455613" algn="l" defTabSz="912813" rtl="0" fontAlgn="base">
      <a:spcBef>
        <a:spcPct val="30000"/>
      </a:spcBef>
      <a:spcAft>
        <a:spcPct val="0"/>
      </a:spcAft>
      <a:defRPr sz="1200" kern="1200">
        <a:solidFill>
          <a:schemeClr val="tx1"/>
        </a:solidFill>
        <a:latin typeface="+mn-lt"/>
        <a:ea typeface="+mn-ea"/>
        <a:cs typeface="+mn-cs"/>
      </a:defRPr>
    </a:lvl2pPr>
    <a:lvl3pPr marL="912813" algn="l" defTabSz="912813" rtl="0" fontAlgn="base">
      <a:spcBef>
        <a:spcPct val="30000"/>
      </a:spcBef>
      <a:spcAft>
        <a:spcPct val="0"/>
      </a:spcAft>
      <a:defRPr sz="1200" kern="1200">
        <a:solidFill>
          <a:schemeClr val="tx1"/>
        </a:solidFill>
        <a:latin typeface="+mn-lt"/>
        <a:ea typeface="+mn-ea"/>
        <a:cs typeface="+mn-cs"/>
      </a:defRPr>
    </a:lvl3pPr>
    <a:lvl4pPr marL="1370013" algn="l" defTabSz="912813" rtl="0" fontAlgn="base">
      <a:spcBef>
        <a:spcPct val="30000"/>
      </a:spcBef>
      <a:spcAft>
        <a:spcPct val="0"/>
      </a:spcAft>
      <a:defRPr sz="1200" kern="1200">
        <a:solidFill>
          <a:schemeClr val="tx1"/>
        </a:solidFill>
        <a:latin typeface="+mn-lt"/>
        <a:ea typeface="+mn-ea"/>
        <a:cs typeface="+mn-cs"/>
      </a:defRPr>
    </a:lvl4pPr>
    <a:lvl5pPr marL="1827213" algn="l" defTabSz="912813" rtl="0" fontAlgn="base">
      <a:spcBef>
        <a:spcPct val="30000"/>
      </a:spcBef>
      <a:spcAft>
        <a:spcPct val="0"/>
      </a:spcAft>
      <a:defRPr sz="1200" kern="1200">
        <a:solidFill>
          <a:schemeClr val="tx1"/>
        </a:solidFill>
        <a:latin typeface="+mn-lt"/>
        <a:ea typeface="+mn-ea"/>
        <a:cs typeface="+mn-cs"/>
      </a:defRPr>
    </a:lvl5pPr>
    <a:lvl6pPr marL="2285488" algn="l" defTabSz="914195" rtl="0" eaLnBrk="1" latinLnBrk="0" hangingPunct="1">
      <a:defRPr sz="1200" kern="1200">
        <a:solidFill>
          <a:schemeClr val="tx1"/>
        </a:solidFill>
        <a:latin typeface="+mn-lt"/>
        <a:ea typeface="+mn-ea"/>
        <a:cs typeface="+mn-cs"/>
      </a:defRPr>
    </a:lvl6pPr>
    <a:lvl7pPr marL="2742585" algn="l" defTabSz="914195" rtl="0" eaLnBrk="1" latinLnBrk="0" hangingPunct="1">
      <a:defRPr sz="1200" kern="1200">
        <a:solidFill>
          <a:schemeClr val="tx1"/>
        </a:solidFill>
        <a:latin typeface="+mn-lt"/>
        <a:ea typeface="+mn-ea"/>
        <a:cs typeface="+mn-cs"/>
      </a:defRPr>
    </a:lvl7pPr>
    <a:lvl8pPr marL="3199682" algn="l" defTabSz="914195" rtl="0" eaLnBrk="1" latinLnBrk="0" hangingPunct="1">
      <a:defRPr sz="1200" kern="1200">
        <a:solidFill>
          <a:schemeClr val="tx1"/>
        </a:solidFill>
        <a:latin typeface="+mn-lt"/>
        <a:ea typeface="+mn-ea"/>
        <a:cs typeface="+mn-cs"/>
      </a:defRPr>
    </a:lvl8pPr>
    <a:lvl9pPr marL="3656779" algn="l" defTabSz="91419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slideMaster" Target="../slideMasters/slideMaster1.xml"/><Relationship Id="rId5" Type="http://schemas.openxmlformats.org/officeDocument/2006/relationships/tags" Target="../tags/tag7.xml"/><Relationship Id="rId4" Type="http://schemas.openxmlformats.org/officeDocument/2006/relationships/tags" Target="../tags/tag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McK Title Elements"/>
          <p:cNvGrpSpPr>
            <a:grpSpLocks/>
          </p:cNvGrpSpPr>
          <p:nvPr/>
        </p:nvGrpSpPr>
        <p:grpSpPr bwMode="auto">
          <a:xfrm>
            <a:off x="2917825" y="2182813"/>
            <a:ext cx="5557838" cy="4602162"/>
            <a:chOff x="1663" y="1348"/>
            <a:chExt cx="3167" cy="2841"/>
          </a:xfrm>
        </p:grpSpPr>
        <p:sp>
          <p:nvSpPr>
            <p:cNvPr id="5" name="McK Confidential" hidden="1"/>
            <p:cNvSpPr txBox="1">
              <a:spLocks noChangeArrowheads="1"/>
            </p:cNvSpPr>
            <p:nvPr userDrawn="1"/>
          </p:nvSpPr>
          <p:spPr bwMode="auto">
            <a:xfrm>
              <a:off x="1663" y="1348"/>
              <a:ext cx="936" cy="133"/>
            </a:xfrm>
            <a:prstGeom prst="rect">
              <a:avLst/>
            </a:prstGeom>
            <a:noFill/>
            <a:ln>
              <a:noFill/>
            </a:ln>
          </p:spPr>
          <p:txBody>
            <a:bodyPr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1400">
                  <a:solidFill>
                    <a:srgbClr val="000000"/>
                  </a:solidFill>
                </a:rPr>
                <a:t>CONFIDENTIAL</a:t>
              </a:r>
            </a:p>
          </p:txBody>
        </p:sp>
        <p:sp>
          <p:nvSpPr>
            <p:cNvPr id="6" name="McK Document" hidden="1"/>
            <p:cNvSpPr txBox="1">
              <a:spLocks noChangeArrowheads="1"/>
            </p:cNvSpPr>
            <p:nvPr userDrawn="1"/>
          </p:nvSpPr>
          <p:spPr bwMode="auto">
            <a:xfrm>
              <a:off x="1663" y="3050"/>
              <a:ext cx="3167" cy="132"/>
            </a:xfrm>
            <a:prstGeom prst="rect">
              <a:avLst/>
            </a:prstGeom>
            <a:noFill/>
            <a:ln>
              <a:noFill/>
            </a:ln>
          </p:spPr>
          <p:txBody>
            <a:bodyPr lIns="0" tIns="0" rIns="0" bIns="0" anchor="b">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1400">
                  <a:solidFill>
                    <a:srgbClr val="000000"/>
                  </a:solidFill>
                </a:rPr>
                <a:t>Document</a:t>
              </a:r>
            </a:p>
          </p:txBody>
        </p:sp>
        <p:sp>
          <p:nvSpPr>
            <p:cNvPr id="7" name="McK Date" hidden="1"/>
            <p:cNvSpPr txBox="1">
              <a:spLocks noChangeArrowheads="1"/>
            </p:cNvSpPr>
            <p:nvPr userDrawn="1"/>
          </p:nvSpPr>
          <p:spPr bwMode="auto">
            <a:xfrm>
              <a:off x="1663" y="3216"/>
              <a:ext cx="3167" cy="133"/>
            </a:xfrm>
            <a:prstGeom prst="rect">
              <a:avLst/>
            </a:prstGeom>
            <a:noFill/>
            <a:ln>
              <a:noFill/>
            </a:ln>
          </p:spPr>
          <p:txBody>
            <a:bodyPr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1400">
                  <a:solidFill>
                    <a:srgbClr val="000000"/>
                  </a:solidFill>
                </a:rPr>
                <a:t>Date</a:t>
              </a:r>
            </a:p>
          </p:txBody>
        </p:sp>
        <p:sp>
          <p:nvSpPr>
            <p:cNvPr id="8" name="McK Disclaimer" hidden="1"/>
            <p:cNvSpPr>
              <a:spLocks noChangeArrowheads="1"/>
            </p:cNvSpPr>
            <p:nvPr userDrawn="1">
              <p:custDataLst>
                <p:tags r:id="rId5"/>
              </p:custDataLst>
            </p:nvPr>
          </p:nvSpPr>
          <p:spPr bwMode="auto">
            <a:xfrm>
              <a:off x="1663" y="3761"/>
              <a:ext cx="2303" cy="428"/>
            </a:xfrm>
            <a:prstGeom prst="rect">
              <a:avLst/>
            </a:prstGeom>
            <a:noFill/>
            <a:ln>
              <a:noFill/>
            </a:ln>
          </p:spPr>
          <p:txBody>
            <a:bodyPr lIns="0" tIns="0" rIns="0" bIns="0" anchor="b">
              <a:spAutoFit/>
            </a:bodyPr>
            <a:lstStyle>
              <a:lvl1pPr defTabSz="804863">
                <a:defRPr kumimoji="1" sz="1600">
                  <a:solidFill>
                    <a:schemeClr val="tx1"/>
                  </a:solidFill>
                  <a:latin typeface="Arial" pitchFamily="34" charset="0"/>
                  <a:ea typeface="ＭＳ Ｐゴシック" pitchFamily="34" charset="-128"/>
                </a:defRPr>
              </a:lvl1pPr>
              <a:lvl2pPr marL="742950" indent="-285750" defTabSz="804863">
                <a:defRPr kumimoji="1" sz="1600">
                  <a:solidFill>
                    <a:schemeClr val="tx1"/>
                  </a:solidFill>
                  <a:latin typeface="Arial" pitchFamily="34" charset="0"/>
                  <a:ea typeface="ＭＳ Ｐゴシック" pitchFamily="34" charset="-128"/>
                </a:defRPr>
              </a:lvl2pPr>
              <a:lvl3pPr marL="1143000" indent="-228600" defTabSz="804863">
                <a:defRPr kumimoji="1" sz="1600">
                  <a:solidFill>
                    <a:schemeClr val="tx1"/>
                  </a:solidFill>
                  <a:latin typeface="Arial" pitchFamily="34" charset="0"/>
                  <a:ea typeface="ＭＳ Ｐゴシック" pitchFamily="34" charset="-128"/>
                </a:defRPr>
              </a:lvl3pPr>
              <a:lvl4pPr marL="1600200" indent="-228600" defTabSz="804863">
                <a:defRPr kumimoji="1" sz="1600">
                  <a:solidFill>
                    <a:schemeClr val="tx1"/>
                  </a:solidFill>
                  <a:latin typeface="Arial" pitchFamily="34" charset="0"/>
                  <a:ea typeface="ＭＳ Ｐゴシック" pitchFamily="34" charset="-128"/>
                </a:defRPr>
              </a:lvl4pPr>
              <a:lvl5pPr marL="2057400" indent="-228600" defTabSz="804863">
                <a:defRPr kumimoji="1" sz="1600">
                  <a:solidFill>
                    <a:schemeClr val="tx1"/>
                  </a:solidFill>
                  <a:latin typeface="Arial" pitchFamily="34" charset="0"/>
                  <a:ea typeface="ＭＳ Ｐゴシック" pitchFamily="34" charset="-128"/>
                </a:defRPr>
              </a:lvl5pPr>
              <a:lvl6pPr marL="25146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9pPr>
            </a:lstStyle>
            <a:p>
              <a:pPr eaLnBrk="0" hangingPunct="0">
                <a:defRPr/>
              </a:pPr>
              <a:r>
                <a:rPr kumimoji="0" lang="en-US" altLang="ru-RU" sz="900">
                  <a:solidFill>
                    <a:srgbClr val="000000"/>
                  </a:solidFill>
                  <a:cs typeface="+mn-cs"/>
                </a:rPr>
                <a:t>This report is solely for the use of client personnel.  No part of it may be circulated, quoted, or reproduced for distribution outside the client organization without prior written approval from McKinsey &amp; Company. This material was used by McKinsey &amp; Company during an oral presentation; it is not a complete record of the discussion.</a:t>
              </a:r>
            </a:p>
          </p:txBody>
        </p:sp>
      </p:grpSp>
      <p:sp>
        <p:nvSpPr>
          <p:cNvPr id="9" name="Rectangle 1040"/>
          <p:cNvSpPr>
            <a:spLocks noChangeArrowheads="1"/>
          </p:cNvSpPr>
          <p:nvPr userDrawn="1">
            <p:custDataLst>
              <p:tags r:id="rId1"/>
            </p:custDataLst>
          </p:nvPr>
        </p:nvSpPr>
        <p:spPr bwMode="auto">
          <a:xfrm rot="10800000" flipH="1" flipV="1">
            <a:off x="0" y="433388"/>
            <a:ext cx="2262188" cy="6424612"/>
          </a:xfrm>
          <a:prstGeom prst="rect">
            <a:avLst/>
          </a:prstGeom>
          <a:solidFill>
            <a:srgbClr val="E1E2E3"/>
          </a:solidFill>
          <a:ln>
            <a:noFill/>
          </a:ln>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a:solidFill>
                <a:srgbClr val="000000"/>
              </a:solidFill>
              <a:cs typeface="+mn-cs"/>
            </a:endParaRPr>
          </a:p>
        </p:txBody>
      </p:sp>
      <p:sp>
        <p:nvSpPr>
          <p:cNvPr id="10" name="Rectangle 1041"/>
          <p:cNvSpPr>
            <a:spLocks noChangeArrowheads="1"/>
          </p:cNvSpPr>
          <p:nvPr userDrawn="1">
            <p:custDataLst>
              <p:tags r:id="rId2"/>
            </p:custDataLst>
          </p:nvPr>
        </p:nvSpPr>
        <p:spPr bwMode="auto">
          <a:xfrm rot="10800000" flipH="1">
            <a:off x="2233613" y="0"/>
            <a:ext cx="174625" cy="6872288"/>
          </a:xfrm>
          <a:prstGeom prst="rect">
            <a:avLst/>
          </a:prstGeom>
          <a:gradFill rotWithShape="1">
            <a:gsLst>
              <a:gs pos="0">
                <a:srgbClr val="004E8E"/>
              </a:gs>
              <a:gs pos="100000">
                <a:srgbClr val="FFFFFF"/>
              </a:gs>
            </a:gsLst>
            <a:lin ang="0" scaled="1"/>
          </a:gradFill>
          <a:ln>
            <a:noFill/>
          </a:ln>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a:solidFill>
                <a:srgbClr val="000000"/>
              </a:solidFill>
              <a:cs typeface="+mn-cs"/>
            </a:endParaRPr>
          </a:p>
        </p:txBody>
      </p:sp>
      <p:sp>
        <p:nvSpPr>
          <p:cNvPr id="11" name="Rectangle 1042"/>
          <p:cNvSpPr>
            <a:spLocks noChangeArrowheads="1"/>
          </p:cNvSpPr>
          <p:nvPr userDrawn="1">
            <p:custDataLst>
              <p:tags r:id="rId3"/>
            </p:custDataLst>
          </p:nvPr>
        </p:nvSpPr>
        <p:spPr bwMode="auto">
          <a:xfrm rot="5400000">
            <a:off x="4706938" y="-4721226"/>
            <a:ext cx="490538" cy="9929813"/>
          </a:xfrm>
          <a:prstGeom prst="rect">
            <a:avLst/>
          </a:prstGeom>
          <a:solidFill>
            <a:srgbClr val="004E8E"/>
          </a:solidFill>
          <a:ln>
            <a:noFill/>
          </a:ln>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a:solidFill>
                <a:srgbClr val="000000"/>
              </a:solidFill>
              <a:cs typeface="+mn-cs"/>
            </a:endParaRPr>
          </a:p>
        </p:txBody>
      </p:sp>
      <p:sp>
        <p:nvSpPr>
          <p:cNvPr id="12" name="Rectangle 1043"/>
          <p:cNvSpPr>
            <a:spLocks noChangeArrowheads="1"/>
          </p:cNvSpPr>
          <p:nvPr userDrawn="1">
            <p:custDataLst>
              <p:tags r:id="rId4"/>
            </p:custDataLst>
          </p:nvPr>
        </p:nvSpPr>
        <p:spPr bwMode="auto">
          <a:xfrm rot="16200000" flipV="1">
            <a:off x="4879975" y="1835150"/>
            <a:ext cx="144463" cy="9929813"/>
          </a:xfrm>
          <a:prstGeom prst="rect">
            <a:avLst/>
          </a:prstGeom>
          <a:solidFill>
            <a:srgbClr val="004E8E"/>
          </a:solidFill>
          <a:ln>
            <a:noFill/>
          </a:ln>
        </p:spPr>
        <p:txBody>
          <a:bodyPr rot="10800000" vert="eaVert"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algn="ctr" defTabSz="914195">
              <a:defRPr/>
            </a:pPr>
            <a:r>
              <a:rPr kumimoji="0" lang="ru-RU" altLang="ru-RU" sz="1000" b="1">
                <a:solidFill>
                  <a:srgbClr val="000000"/>
                </a:solidFill>
                <a:cs typeface="+mn-cs"/>
              </a:rPr>
              <a:t> </a:t>
            </a:r>
          </a:p>
        </p:txBody>
      </p:sp>
      <p:sp>
        <p:nvSpPr>
          <p:cNvPr id="1868828" name="Rectangle 1052"/>
          <p:cNvSpPr>
            <a:spLocks noGrp="1" noChangeArrowheads="1"/>
          </p:cNvSpPr>
          <p:nvPr>
            <p:ph type="ctrTitle"/>
          </p:nvPr>
        </p:nvSpPr>
        <p:spPr>
          <a:xfrm>
            <a:off x="3904995" y="3096971"/>
            <a:ext cx="5418302" cy="430887"/>
          </a:xfrm>
        </p:spPr>
        <p:txBody>
          <a:bodyPr anchor="ctr"/>
          <a:lstStyle>
            <a:lvl1pPr>
              <a:defRPr sz="2800" b="1"/>
            </a:lvl1pPr>
          </a:lstStyle>
          <a:p>
            <a:r>
              <a:rPr lang="en-US" dirty="0"/>
              <a:t>Click to edit Master title style</a:t>
            </a:r>
          </a:p>
        </p:txBody>
      </p:sp>
      <p:sp>
        <p:nvSpPr>
          <p:cNvPr id="1868829" name="Rectangle 1053"/>
          <p:cNvSpPr>
            <a:spLocks noGrp="1" noChangeArrowheads="1"/>
          </p:cNvSpPr>
          <p:nvPr>
            <p:ph type="subTitle" idx="1"/>
          </p:nvPr>
        </p:nvSpPr>
        <p:spPr>
          <a:xfrm>
            <a:off x="3904996" y="4261552"/>
            <a:ext cx="4346706" cy="276999"/>
          </a:xfrm>
        </p:spPr>
        <p:txBody>
          <a:bodyPr/>
          <a:lstStyle>
            <a:lvl1pPr>
              <a:defRPr sz="1800">
                <a:solidFill>
                  <a:srgbClr val="000000"/>
                </a:solidFill>
              </a:defRPr>
            </a:lvl1pPr>
          </a:lstStyle>
          <a:p>
            <a:r>
              <a:rPr lang="en-US" dirty="0"/>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pg num"/>
          <p:cNvSpPr>
            <a:spLocks noGrp="1" noChangeArrowheads="1"/>
          </p:cNvSpPr>
          <p:nvPr>
            <p:ph type="sldNum" sz="quarter" idx="10"/>
          </p:nvPr>
        </p:nvSpPr>
        <p:spPr/>
        <p:txBody>
          <a:bodyPr/>
          <a:lstStyle>
            <a:lvl1pPr fontAlgn="auto">
              <a:spcBef>
                <a:spcPts val="0"/>
              </a:spcBef>
              <a:spcAft>
                <a:spcPts val="0"/>
              </a:spcAft>
              <a:defRPr>
                <a:ea typeface="+mn-ea"/>
              </a:defRPr>
            </a:lvl1pPr>
          </a:lstStyle>
          <a:p>
            <a:pPr>
              <a:defRPr/>
            </a:pPr>
            <a:fld id="{35C6A0B1-8A38-4A9D-916C-09223C1737FE}" type="slidenum">
              <a:rPr lang="en-US" altLang="ru-RU"/>
              <a:pPr>
                <a:defRPr/>
              </a:pPr>
              <a:t>‹#›</a:t>
            </a:fld>
            <a:endParaRPr lang="en-US" alt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pg num"/>
          <p:cNvSpPr>
            <a:spLocks noGrp="1" noChangeArrowheads="1"/>
          </p:cNvSpPr>
          <p:nvPr>
            <p:ph type="sldNum" sz="quarter" idx="10"/>
          </p:nvPr>
        </p:nvSpPr>
        <p:spPr/>
        <p:txBody>
          <a:bodyPr/>
          <a:lstStyle>
            <a:lvl1pPr fontAlgn="auto">
              <a:spcBef>
                <a:spcPts val="0"/>
              </a:spcBef>
              <a:spcAft>
                <a:spcPts val="0"/>
              </a:spcAft>
              <a:defRPr>
                <a:ea typeface="+mn-ea"/>
              </a:defRPr>
            </a:lvl1pPr>
          </a:lstStyle>
          <a:p>
            <a:pPr>
              <a:defRPr/>
            </a:pPr>
            <a:fld id="{A75F70F0-0F10-43DB-B21C-44BBECAE22B0}" type="slidenum">
              <a:rPr lang="en-US" altLang="ru-RU"/>
              <a:pPr>
                <a:defRPr/>
              </a:pPr>
              <a:t>‹#›</a:t>
            </a:fld>
            <a:endParaRPr lang="en-US" altLang="ru-RU"/>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1028"/>
          <p:cNvSpPr>
            <a:spLocks noChangeArrowheads="1"/>
          </p:cNvSpPr>
          <p:nvPr userDrawn="1">
            <p:custDataLst>
              <p:tags r:id="rId5"/>
            </p:custDataLst>
          </p:nvPr>
        </p:nvSpPr>
        <p:spPr bwMode="auto">
          <a:xfrm rot="16200000" flipV="1">
            <a:off x="4901406" y="1867694"/>
            <a:ext cx="103188" cy="9906000"/>
          </a:xfrm>
          <a:prstGeom prst="rect">
            <a:avLst/>
          </a:prstGeom>
          <a:gradFill rotWithShape="1">
            <a:gsLst>
              <a:gs pos="0">
                <a:srgbClr val="004E8E"/>
              </a:gs>
              <a:gs pos="100000">
                <a:srgbClr val="FFFFFF"/>
              </a:gs>
            </a:gsLst>
            <a:lin ang="0" scaled="1"/>
          </a:gradFill>
          <a:ln>
            <a:noFill/>
          </a:ln>
        </p:spPr>
        <p:txBody>
          <a:bodyPr rot="10800000" vert="eaVert"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algn="ctr" defTabSz="914195">
              <a:defRPr/>
            </a:pPr>
            <a:r>
              <a:rPr kumimoji="0" lang="ru-RU" altLang="ru-RU" sz="1000" b="1">
                <a:solidFill>
                  <a:srgbClr val="000000"/>
                </a:solidFill>
                <a:cs typeface="+mn-cs"/>
              </a:rPr>
              <a:t> </a:t>
            </a:r>
          </a:p>
        </p:txBody>
      </p:sp>
      <p:sp>
        <p:nvSpPr>
          <p:cNvPr id="1027" name="Rectangle 4"/>
          <p:cNvSpPr>
            <a:spLocks noGrp="1" noChangeArrowheads="1"/>
          </p:cNvSpPr>
          <p:nvPr>
            <p:ph type="body" idx="1"/>
          </p:nvPr>
        </p:nvSpPr>
        <p:spPr bwMode="auto">
          <a:xfrm>
            <a:off x="134938" y="1298575"/>
            <a:ext cx="9526587" cy="120015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altLang="ru-RU"/>
              <a:t>Click to edit Master text styles</a:t>
            </a:r>
          </a:p>
          <a:p>
            <a:pPr lvl="1"/>
            <a:r>
              <a:rPr lang="en-US" altLang="ru-RU"/>
              <a:t>Second level</a:t>
            </a:r>
          </a:p>
          <a:p>
            <a:pPr lvl="2"/>
            <a:r>
              <a:rPr lang="en-US" altLang="ru-RU"/>
              <a:t>Third level</a:t>
            </a:r>
          </a:p>
          <a:p>
            <a:pPr lvl="3"/>
            <a:r>
              <a:rPr lang="en-US" altLang="ru-RU"/>
              <a:t>Fourth level</a:t>
            </a:r>
          </a:p>
          <a:p>
            <a:pPr lvl="4"/>
            <a:r>
              <a:rPr lang="en-US" altLang="ru-RU"/>
              <a:t>Fifth level</a:t>
            </a:r>
          </a:p>
        </p:txBody>
      </p:sp>
      <p:grpSp>
        <p:nvGrpSpPr>
          <p:cNvPr id="1028" name="McK Slide Elements"/>
          <p:cNvGrpSpPr>
            <a:grpSpLocks/>
          </p:cNvGrpSpPr>
          <p:nvPr/>
        </p:nvGrpSpPr>
        <p:grpSpPr bwMode="auto">
          <a:xfrm>
            <a:off x="134938" y="542925"/>
            <a:ext cx="9526587" cy="6288088"/>
            <a:chOff x="77" y="335"/>
            <a:chExt cx="5429" cy="3882"/>
          </a:xfrm>
        </p:grpSpPr>
        <p:sp>
          <p:nvSpPr>
            <p:cNvPr id="2" name="McK Measure" hidden="1"/>
            <p:cNvSpPr txBox="1">
              <a:spLocks noChangeArrowheads="1"/>
            </p:cNvSpPr>
            <p:nvPr userDrawn="1"/>
          </p:nvSpPr>
          <p:spPr bwMode="auto">
            <a:xfrm>
              <a:off x="77" y="335"/>
              <a:ext cx="5429" cy="152"/>
            </a:xfrm>
            <a:prstGeom prst="rect">
              <a:avLst/>
            </a:prstGeom>
            <a:noFill/>
            <a:ln>
              <a:noFill/>
            </a:ln>
          </p:spPr>
          <p:txBody>
            <a:bodyPr lIns="0" tIns="0" rIns="0" bIns="0">
              <a:spAutoFit/>
            </a:bodyPr>
            <a:lstStyle>
              <a:lvl1pPr defTabSz="895350">
                <a:defRPr kumimoji="1" sz="2400">
                  <a:solidFill>
                    <a:schemeClr val="tx1"/>
                  </a:solidFill>
                  <a:latin typeface="Arial" charset="0"/>
                  <a:ea typeface="Arial" charset="0"/>
                  <a:cs typeface="Arial" charset="0"/>
                </a:defRPr>
              </a:lvl1pPr>
              <a:lvl2pPr marL="742950" indent="-285750" defTabSz="895350">
                <a:defRPr kumimoji="1" sz="2400">
                  <a:solidFill>
                    <a:schemeClr val="tx1"/>
                  </a:solidFill>
                  <a:latin typeface="Arial" charset="0"/>
                  <a:ea typeface="Arial" charset="0"/>
                </a:defRPr>
              </a:lvl2pPr>
              <a:lvl3pPr marL="1143000" indent="-228600" defTabSz="895350">
                <a:defRPr kumimoji="1" sz="2400">
                  <a:solidFill>
                    <a:schemeClr val="tx1"/>
                  </a:solidFill>
                  <a:latin typeface="Arial" charset="0"/>
                  <a:ea typeface="Arial" charset="0"/>
                </a:defRPr>
              </a:lvl3pPr>
              <a:lvl4pPr marL="1600200" indent="-228600" defTabSz="895350">
                <a:defRPr kumimoji="1" sz="2400">
                  <a:solidFill>
                    <a:schemeClr val="tx1"/>
                  </a:solidFill>
                  <a:latin typeface="Arial" charset="0"/>
                  <a:ea typeface="Arial" charset="0"/>
                </a:defRPr>
              </a:lvl4pPr>
              <a:lvl5pPr marL="2057400" indent="-228600" defTabSz="895350">
                <a:defRPr kumimoji="1" sz="2400">
                  <a:solidFill>
                    <a:schemeClr val="tx1"/>
                  </a:solidFill>
                  <a:latin typeface="Arial" charset="0"/>
                  <a:ea typeface="Arial" charset="0"/>
                </a:defRPr>
              </a:lvl5pPr>
              <a:lvl6pPr marL="2514600" indent="-228600" defTabSz="895350" fontAlgn="base">
                <a:spcBef>
                  <a:spcPct val="0"/>
                </a:spcBef>
                <a:spcAft>
                  <a:spcPct val="0"/>
                </a:spcAft>
                <a:defRPr kumimoji="1" sz="2400">
                  <a:solidFill>
                    <a:schemeClr val="tx1"/>
                  </a:solidFill>
                  <a:latin typeface="Arial" charset="0"/>
                  <a:ea typeface="Arial" charset="0"/>
                </a:defRPr>
              </a:lvl6pPr>
              <a:lvl7pPr marL="2971800" indent="-228600" defTabSz="895350" fontAlgn="base">
                <a:spcBef>
                  <a:spcPct val="0"/>
                </a:spcBef>
                <a:spcAft>
                  <a:spcPct val="0"/>
                </a:spcAft>
                <a:defRPr kumimoji="1" sz="2400">
                  <a:solidFill>
                    <a:schemeClr val="tx1"/>
                  </a:solidFill>
                  <a:latin typeface="Arial" charset="0"/>
                  <a:ea typeface="Arial" charset="0"/>
                </a:defRPr>
              </a:lvl7pPr>
              <a:lvl8pPr marL="3429000" indent="-228600" defTabSz="895350" fontAlgn="base">
                <a:spcBef>
                  <a:spcPct val="0"/>
                </a:spcBef>
                <a:spcAft>
                  <a:spcPct val="0"/>
                </a:spcAft>
                <a:defRPr kumimoji="1" sz="2400">
                  <a:solidFill>
                    <a:schemeClr val="tx1"/>
                  </a:solidFill>
                  <a:latin typeface="Arial" charset="0"/>
                  <a:ea typeface="Arial" charset="0"/>
                </a:defRPr>
              </a:lvl8pPr>
              <a:lvl9pPr marL="3886200" indent="-228600" defTabSz="895350" fontAlgn="base">
                <a:spcBef>
                  <a:spcPct val="0"/>
                </a:spcBef>
                <a:spcAft>
                  <a:spcPct val="0"/>
                </a:spcAft>
                <a:defRPr kumimoji="1" sz="2400">
                  <a:solidFill>
                    <a:schemeClr val="tx1"/>
                  </a:solidFill>
                  <a:latin typeface="Arial" charset="0"/>
                  <a:ea typeface="Arial" charset="0"/>
                </a:defRPr>
              </a:lvl9pPr>
            </a:lstStyle>
            <a:p>
              <a:pPr>
                <a:defRPr/>
              </a:pPr>
              <a:r>
                <a:rPr kumimoji="0" lang="en-US" sz="1600">
                  <a:solidFill>
                    <a:srgbClr val="000000"/>
                  </a:solidFill>
                </a:rPr>
                <a:t>Unit of measure</a:t>
              </a:r>
            </a:p>
          </p:txBody>
        </p:sp>
        <p:sp>
          <p:nvSpPr>
            <p:cNvPr id="1035" name="McK Footnote" hidden="1"/>
            <p:cNvSpPr txBox="1">
              <a:spLocks noChangeArrowheads="1"/>
            </p:cNvSpPr>
            <p:nvPr userDrawn="1"/>
          </p:nvSpPr>
          <p:spPr bwMode="auto">
            <a:xfrm>
              <a:off x="79" y="3966"/>
              <a:ext cx="5145" cy="251"/>
            </a:xfrm>
            <a:prstGeom prst="rect">
              <a:avLst/>
            </a:prstGeom>
            <a:noFill/>
            <a:ln>
              <a:noFill/>
            </a:ln>
          </p:spPr>
          <p:txBody>
            <a:bodyPr lIns="0" tIns="0" rIns="0" bIns="0" anchor="b">
              <a:spAutoFit/>
            </a:bodyPr>
            <a:lstStyle>
              <a:lvl1pPr marL="574675" indent="-574675" defTabSz="895350">
                <a:tabLst>
                  <a:tab pos="533400" algn="r"/>
                </a:tabLst>
                <a:defRPr kumimoji="1" sz="2400">
                  <a:solidFill>
                    <a:schemeClr val="tx1"/>
                  </a:solidFill>
                  <a:latin typeface="Arial" charset="0"/>
                  <a:ea typeface="Arial" charset="0"/>
                  <a:cs typeface="Arial" charset="0"/>
                </a:defRPr>
              </a:lvl1pPr>
              <a:lvl2pPr marL="742950" indent="-285750" defTabSz="895350">
                <a:tabLst>
                  <a:tab pos="533400" algn="r"/>
                </a:tabLst>
                <a:defRPr kumimoji="1" sz="2400">
                  <a:solidFill>
                    <a:schemeClr val="tx1"/>
                  </a:solidFill>
                  <a:latin typeface="Arial" charset="0"/>
                  <a:ea typeface="Arial" charset="0"/>
                </a:defRPr>
              </a:lvl2pPr>
              <a:lvl3pPr marL="1143000" indent="-228600" defTabSz="895350">
                <a:tabLst>
                  <a:tab pos="533400" algn="r"/>
                </a:tabLst>
                <a:defRPr kumimoji="1" sz="2400">
                  <a:solidFill>
                    <a:schemeClr val="tx1"/>
                  </a:solidFill>
                  <a:latin typeface="Arial" charset="0"/>
                  <a:ea typeface="Arial" charset="0"/>
                </a:defRPr>
              </a:lvl3pPr>
              <a:lvl4pPr marL="1600200" indent="-228600" defTabSz="895350">
                <a:tabLst>
                  <a:tab pos="533400" algn="r"/>
                </a:tabLst>
                <a:defRPr kumimoji="1" sz="2400">
                  <a:solidFill>
                    <a:schemeClr val="tx1"/>
                  </a:solidFill>
                  <a:latin typeface="Arial" charset="0"/>
                  <a:ea typeface="Arial" charset="0"/>
                </a:defRPr>
              </a:lvl4pPr>
              <a:lvl5pPr marL="2057400" indent="-228600" defTabSz="895350">
                <a:tabLst>
                  <a:tab pos="533400" algn="r"/>
                </a:tabLst>
                <a:defRPr kumimoji="1" sz="2400">
                  <a:solidFill>
                    <a:schemeClr val="tx1"/>
                  </a:solidFill>
                  <a:latin typeface="Arial" charset="0"/>
                  <a:ea typeface="Arial" charset="0"/>
                </a:defRPr>
              </a:lvl5pPr>
              <a:lvl6pPr marL="2514600" indent="-228600" defTabSz="895350" fontAlgn="base">
                <a:spcBef>
                  <a:spcPct val="0"/>
                </a:spcBef>
                <a:spcAft>
                  <a:spcPct val="0"/>
                </a:spcAft>
                <a:tabLst>
                  <a:tab pos="533400" algn="r"/>
                </a:tabLst>
                <a:defRPr kumimoji="1" sz="2400">
                  <a:solidFill>
                    <a:schemeClr val="tx1"/>
                  </a:solidFill>
                  <a:latin typeface="Arial" charset="0"/>
                  <a:ea typeface="Arial" charset="0"/>
                </a:defRPr>
              </a:lvl6pPr>
              <a:lvl7pPr marL="2971800" indent="-228600" defTabSz="895350" fontAlgn="base">
                <a:spcBef>
                  <a:spcPct val="0"/>
                </a:spcBef>
                <a:spcAft>
                  <a:spcPct val="0"/>
                </a:spcAft>
                <a:tabLst>
                  <a:tab pos="533400" algn="r"/>
                </a:tabLst>
                <a:defRPr kumimoji="1" sz="2400">
                  <a:solidFill>
                    <a:schemeClr val="tx1"/>
                  </a:solidFill>
                  <a:latin typeface="Arial" charset="0"/>
                  <a:ea typeface="Arial" charset="0"/>
                </a:defRPr>
              </a:lvl7pPr>
              <a:lvl8pPr marL="3429000" indent="-228600" defTabSz="895350" fontAlgn="base">
                <a:spcBef>
                  <a:spcPct val="0"/>
                </a:spcBef>
                <a:spcAft>
                  <a:spcPct val="0"/>
                </a:spcAft>
                <a:tabLst>
                  <a:tab pos="533400" algn="r"/>
                </a:tabLst>
                <a:defRPr kumimoji="1" sz="2400">
                  <a:solidFill>
                    <a:schemeClr val="tx1"/>
                  </a:solidFill>
                  <a:latin typeface="Arial" charset="0"/>
                  <a:ea typeface="Arial" charset="0"/>
                </a:defRPr>
              </a:lvl8pPr>
              <a:lvl9pPr marL="3886200" indent="-228600" defTabSz="895350" fontAlgn="base">
                <a:spcBef>
                  <a:spcPct val="0"/>
                </a:spcBef>
                <a:spcAft>
                  <a:spcPct val="0"/>
                </a:spcAft>
                <a:tabLst>
                  <a:tab pos="533400" algn="r"/>
                </a:tabLst>
                <a:defRPr kumimoji="1" sz="2400">
                  <a:solidFill>
                    <a:schemeClr val="tx1"/>
                  </a:solidFill>
                  <a:latin typeface="Arial" charset="0"/>
                  <a:ea typeface="Arial" charset="0"/>
                </a:defRPr>
              </a:lvl9pPr>
            </a:lstStyle>
            <a:p>
              <a:pPr>
                <a:defRPr/>
              </a:pPr>
              <a:r>
                <a:rPr kumimoji="0" lang="en-US" sz="1200">
                  <a:solidFill>
                    <a:srgbClr val="000000"/>
                  </a:solidFill>
                </a:rPr>
                <a:t>	*	Footnote</a:t>
              </a:r>
            </a:p>
            <a:p>
              <a:pPr>
                <a:spcBef>
                  <a:spcPct val="20000"/>
                </a:spcBef>
                <a:defRPr/>
              </a:pPr>
              <a:r>
                <a:rPr kumimoji="0" lang="en-US" sz="1200">
                  <a:solidFill>
                    <a:srgbClr val="000000"/>
                  </a:solidFill>
                </a:rPr>
                <a:t>Source:		Source</a:t>
              </a:r>
            </a:p>
          </p:txBody>
        </p:sp>
      </p:grpSp>
      <p:sp>
        <p:nvSpPr>
          <p:cNvPr id="1029" name="Working Draft" hidden="1"/>
          <p:cNvSpPr txBox="1">
            <a:spLocks noChangeArrowheads="1"/>
          </p:cNvSpPr>
          <p:nvPr/>
        </p:nvSpPr>
        <p:spPr bwMode="auto">
          <a:xfrm rot="5400000">
            <a:off x="8941594" y="2791619"/>
            <a:ext cx="1773237" cy="92075"/>
          </a:xfrm>
          <a:prstGeom prst="rect">
            <a:avLst/>
          </a:prstGeom>
          <a:noFill/>
          <a:ln>
            <a:noFill/>
          </a:ln>
        </p:spPr>
        <p:txBody>
          <a:bodyPr wrap="none"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600">
                <a:solidFill>
                  <a:srgbClr val="000000"/>
                </a:solidFill>
              </a:rPr>
              <a:t>Working Draft - Last Modified 5/18/2006 3:33:57 PM</a:t>
            </a:r>
          </a:p>
        </p:txBody>
      </p:sp>
      <p:sp>
        <p:nvSpPr>
          <p:cNvPr id="1030" name="Printed" hidden="1"/>
          <p:cNvSpPr txBox="1">
            <a:spLocks noChangeArrowheads="1"/>
          </p:cNvSpPr>
          <p:nvPr/>
        </p:nvSpPr>
        <p:spPr bwMode="auto">
          <a:xfrm rot="5400000">
            <a:off x="9315450" y="4330700"/>
            <a:ext cx="1025525" cy="92075"/>
          </a:xfrm>
          <a:prstGeom prst="rect">
            <a:avLst/>
          </a:prstGeom>
          <a:noFill/>
          <a:ln>
            <a:noFill/>
          </a:ln>
        </p:spPr>
        <p:txBody>
          <a:bodyPr wrap="none"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600">
                <a:solidFill>
                  <a:srgbClr val="000000"/>
                </a:solidFill>
              </a:rPr>
              <a:t>Printed 5/18/2006 3:13:26 PM</a:t>
            </a:r>
          </a:p>
        </p:txBody>
      </p:sp>
      <p:sp>
        <p:nvSpPr>
          <p:cNvPr id="50183" name="Rectangle 1027"/>
          <p:cNvSpPr>
            <a:spLocks noChangeArrowheads="1"/>
          </p:cNvSpPr>
          <p:nvPr userDrawn="1">
            <p:custDataLst>
              <p:tags r:id="rId6"/>
            </p:custDataLst>
          </p:nvPr>
        </p:nvSpPr>
        <p:spPr bwMode="auto">
          <a:xfrm rot="5400000">
            <a:off x="4852988" y="-4852988"/>
            <a:ext cx="204788" cy="9910763"/>
          </a:xfrm>
          <a:prstGeom prst="rect">
            <a:avLst/>
          </a:prstGeom>
          <a:gradFill rotWithShape="1">
            <a:gsLst>
              <a:gs pos="0">
                <a:srgbClr val="004E8E"/>
              </a:gs>
              <a:gs pos="100000">
                <a:srgbClr val="FFFFFF"/>
              </a:gs>
            </a:gsLst>
            <a:lin ang="0" scaled="1"/>
          </a:gradFill>
          <a:ln>
            <a:noFill/>
          </a:ln>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a:solidFill>
                <a:srgbClr val="000000"/>
              </a:solidFill>
              <a:cs typeface="+mn-cs"/>
            </a:endParaRPr>
          </a:p>
        </p:txBody>
      </p:sp>
      <p:sp>
        <p:nvSpPr>
          <p:cNvPr id="1032" name="Rectangle 3"/>
          <p:cNvSpPr>
            <a:spLocks noGrp="1" noChangeArrowheads="1"/>
          </p:cNvSpPr>
          <p:nvPr>
            <p:ph type="title"/>
          </p:nvPr>
        </p:nvSpPr>
        <p:spPr bwMode="auto">
          <a:xfrm>
            <a:off x="131763" y="263525"/>
            <a:ext cx="9240837" cy="2921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altLang="ru-RU"/>
              <a:t>Click to edit Master title style</a:t>
            </a:r>
          </a:p>
        </p:txBody>
      </p:sp>
      <p:sp>
        <p:nvSpPr>
          <p:cNvPr id="643074" name="pg num"/>
          <p:cNvSpPr>
            <a:spLocks noGrp="1" noChangeArrowheads="1"/>
          </p:cNvSpPr>
          <p:nvPr>
            <p:ph type="sldNum" sz="quarter" idx="4"/>
          </p:nvPr>
        </p:nvSpPr>
        <p:spPr bwMode="auto">
          <a:xfrm>
            <a:off x="7594600" y="6643688"/>
            <a:ext cx="206375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14195" eaLnBrk="1" hangingPunct="1">
              <a:defRPr sz="1200">
                <a:solidFill>
                  <a:srgbClr val="000000"/>
                </a:solidFill>
                <a:latin typeface="+mn-lt"/>
                <a:ea typeface="ＭＳ Ｐゴシック" panose="020B0600070205080204" pitchFamily="34" charset="-128"/>
                <a:cs typeface="+mn-cs"/>
              </a:defRPr>
            </a:lvl1pPr>
          </a:lstStyle>
          <a:p>
            <a:pPr>
              <a:defRPr/>
            </a:pPr>
            <a:fld id="{D2B40F79-34F6-46D5-B575-A8BDB4605F7D}" type="slidenum">
              <a:rPr lang="en-US" altLang="ru-RU"/>
              <a:pPr>
                <a:defRPr/>
              </a:pPr>
              <a:t>‹#›</a:t>
            </a:fld>
            <a:endParaRPr lang="en-US" altLang="ru-RU"/>
          </a:p>
        </p:txBody>
      </p:sp>
      <p:pic>
        <p:nvPicPr>
          <p:cNvPr id="1034" name="Picture 11" descr="ЩИТ МО.png"/>
          <p:cNvPicPr>
            <a:picLocks noChangeAspect="1"/>
          </p:cNvPicPr>
          <p:nvPr userDrawn="1"/>
        </p:nvPicPr>
        <p:blipFill>
          <a:blip r:embed="rId7" cstate="print"/>
          <a:srcRect/>
          <a:stretch>
            <a:fillRect/>
          </a:stretch>
        </p:blipFill>
        <p:spPr bwMode="auto">
          <a:xfrm>
            <a:off x="9361488" y="155575"/>
            <a:ext cx="482600" cy="568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Lst>
  <p:hf hdr="0" ftr="0" dt="0"/>
  <p:txStyles>
    <p:titleStyle>
      <a:lvl1pPr algn="l" defTabSz="912813" rtl="0" eaLnBrk="0" fontAlgn="base" hangingPunct="0">
        <a:spcBef>
          <a:spcPct val="0"/>
        </a:spcBef>
        <a:spcAft>
          <a:spcPct val="0"/>
        </a:spcAft>
        <a:defRPr sz="1900" b="1">
          <a:solidFill>
            <a:schemeClr val="tx2"/>
          </a:solidFill>
          <a:latin typeface="+mj-lt"/>
          <a:ea typeface="Arial" charset="0"/>
          <a:cs typeface="+mj-cs"/>
        </a:defRPr>
      </a:lvl1pPr>
      <a:lvl2pPr algn="l" defTabSz="912813" rtl="0" eaLnBrk="0" fontAlgn="base" hangingPunct="0">
        <a:spcBef>
          <a:spcPct val="0"/>
        </a:spcBef>
        <a:spcAft>
          <a:spcPct val="0"/>
        </a:spcAft>
        <a:defRPr sz="1900" b="1">
          <a:solidFill>
            <a:schemeClr val="tx2"/>
          </a:solidFill>
          <a:latin typeface="Arial" charset="0"/>
          <a:ea typeface="Arial" charset="0"/>
          <a:cs typeface="Arial" charset="0"/>
        </a:defRPr>
      </a:lvl2pPr>
      <a:lvl3pPr algn="l" defTabSz="912813" rtl="0" eaLnBrk="0" fontAlgn="base" hangingPunct="0">
        <a:spcBef>
          <a:spcPct val="0"/>
        </a:spcBef>
        <a:spcAft>
          <a:spcPct val="0"/>
        </a:spcAft>
        <a:defRPr sz="1900" b="1">
          <a:solidFill>
            <a:schemeClr val="tx2"/>
          </a:solidFill>
          <a:latin typeface="Arial" charset="0"/>
          <a:ea typeface="Arial" charset="0"/>
          <a:cs typeface="Arial" charset="0"/>
        </a:defRPr>
      </a:lvl3pPr>
      <a:lvl4pPr algn="l" defTabSz="912813" rtl="0" eaLnBrk="0" fontAlgn="base" hangingPunct="0">
        <a:spcBef>
          <a:spcPct val="0"/>
        </a:spcBef>
        <a:spcAft>
          <a:spcPct val="0"/>
        </a:spcAft>
        <a:defRPr sz="1900" b="1">
          <a:solidFill>
            <a:schemeClr val="tx2"/>
          </a:solidFill>
          <a:latin typeface="Arial" charset="0"/>
          <a:ea typeface="Arial" charset="0"/>
          <a:cs typeface="Arial" charset="0"/>
        </a:defRPr>
      </a:lvl4pPr>
      <a:lvl5pPr algn="l" defTabSz="912813" rtl="0" eaLnBrk="0" fontAlgn="base" hangingPunct="0">
        <a:spcBef>
          <a:spcPct val="0"/>
        </a:spcBef>
        <a:spcAft>
          <a:spcPct val="0"/>
        </a:spcAft>
        <a:defRPr sz="1900" b="1">
          <a:solidFill>
            <a:schemeClr val="tx2"/>
          </a:solidFill>
          <a:latin typeface="Arial" charset="0"/>
          <a:ea typeface="Arial" charset="0"/>
          <a:cs typeface="Arial" charset="0"/>
        </a:defRPr>
      </a:lvl5pPr>
      <a:lvl6pPr marL="466376" algn="l" defTabSz="913321" rtl="0" fontAlgn="base">
        <a:spcBef>
          <a:spcPct val="0"/>
        </a:spcBef>
        <a:spcAft>
          <a:spcPct val="0"/>
        </a:spcAft>
        <a:defRPr sz="1900" b="1">
          <a:solidFill>
            <a:schemeClr val="tx2"/>
          </a:solidFill>
          <a:latin typeface="Arial" charset="0"/>
          <a:cs typeface="Arial" charset="0"/>
        </a:defRPr>
      </a:lvl6pPr>
      <a:lvl7pPr marL="932753" algn="l" defTabSz="913321" rtl="0" fontAlgn="base">
        <a:spcBef>
          <a:spcPct val="0"/>
        </a:spcBef>
        <a:spcAft>
          <a:spcPct val="0"/>
        </a:spcAft>
        <a:defRPr sz="1900" b="1">
          <a:solidFill>
            <a:schemeClr val="tx2"/>
          </a:solidFill>
          <a:latin typeface="Arial" charset="0"/>
          <a:cs typeface="Arial" charset="0"/>
        </a:defRPr>
      </a:lvl7pPr>
      <a:lvl8pPr marL="1399129" algn="l" defTabSz="913321" rtl="0" fontAlgn="base">
        <a:spcBef>
          <a:spcPct val="0"/>
        </a:spcBef>
        <a:spcAft>
          <a:spcPct val="0"/>
        </a:spcAft>
        <a:defRPr sz="1900" b="1">
          <a:solidFill>
            <a:schemeClr val="tx2"/>
          </a:solidFill>
          <a:latin typeface="Arial" charset="0"/>
          <a:cs typeface="Arial" charset="0"/>
        </a:defRPr>
      </a:lvl8pPr>
      <a:lvl9pPr marL="1865507" algn="l" defTabSz="913321" rtl="0" fontAlgn="base">
        <a:spcBef>
          <a:spcPct val="0"/>
        </a:spcBef>
        <a:spcAft>
          <a:spcPct val="0"/>
        </a:spcAft>
        <a:defRPr sz="1900" b="1">
          <a:solidFill>
            <a:schemeClr val="tx2"/>
          </a:solidFill>
          <a:latin typeface="Arial" charset="0"/>
          <a:cs typeface="Arial" charset="0"/>
        </a:defRPr>
      </a:lvl9pPr>
    </p:titleStyle>
    <p:bodyStyle>
      <a:lvl1pPr marL="349250" indent="-349250" algn="l" defTabSz="912813" rtl="0" eaLnBrk="0" fontAlgn="base" hangingPunct="0">
        <a:spcBef>
          <a:spcPct val="0"/>
        </a:spcBef>
        <a:spcAft>
          <a:spcPct val="0"/>
        </a:spcAft>
        <a:buSzPct val="120000"/>
        <a:buChar char="•"/>
        <a:defRPr kumimoji="1" sz="1400">
          <a:solidFill>
            <a:schemeClr val="tx1"/>
          </a:solidFill>
          <a:latin typeface="+mn-lt"/>
          <a:ea typeface="Arial" charset="0"/>
          <a:cs typeface="+mn-cs"/>
        </a:defRPr>
      </a:lvl1pPr>
      <a:lvl2pPr marL="146050" indent="-144463" algn="l" defTabSz="912813" rtl="0" eaLnBrk="0" fontAlgn="base" hangingPunct="0">
        <a:spcBef>
          <a:spcPct val="0"/>
        </a:spcBef>
        <a:spcAft>
          <a:spcPct val="0"/>
        </a:spcAft>
        <a:buSzPct val="120000"/>
        <a:buChar char="•"/>
        <a:defRPr kumimoji="1" sz="1600">
          <a:solidFill>
            <a:schemeClr val="tx1"/>
          </a:solidFill>
          <a:latin typeface="+mn-lt"/>
          <a:ea typeface="Arial" charset="0"/>
          <a:cs typeface="+mn-cs"/>
        </a:defRPr>
      </a:lvl2pPr>
      <a:lvl3pPr marL="300038" indent="-150813" algn="l" defTabSz="912813" rtl="0" eaLnBrk="0" fontAlgn="base" hangingPunct="0">
        <a:spcBef>
          <a:spcPct val="0"/>
        </a:spcBef>
        <a:spcAft>
          <a:spcPct val="0"/>
        </a:spcAft>
        <a:buChar char="–"/>
        <a:defRPr kumimoji="1" sz="1600">
          <a:solidFill>
            <a:schemeClr val="tx1"/>
          </a:solidFill>
          <a:latin typeface="+mn-lt"/>
          <a:ea typeface="Arial" charset="0"/>
          <a:cs typeface="+mn-cs"/>
        </a:defRPr>
      </a:lvl3pPr>
      <a:lvl4pPr marL="439738" indent="-136525" algn="l" defTabSz="912813" rtl="0" eaLnBrk="0" fontAlgn="base" hangingPunct="0">
        <a:spcBef>
          <a:spcPct val="0"/>
        </a:spcBef>
        <a:spcAft>
          <a:spcPct val="0"/>
        </a:spcAft>
        <a:buSzPct val="89000"/>
        <a:buChar char="•"/>
        <a:defRPr kumimoji="1" sz="1600">
          <a:solidFill>
            <a:schemeClr val="tx1"/>
          </a:solidFill>
          <a:latin typeface="+mn-lt"/>
          <a:ea typeface="Arial" charset="0"/>
          <a:cs typeface="+mn-cs"/>
        </a:defRPr>
      </a:lvl4pPr>
      <a:lvl5pPr marL="593725" indent="-150813" algn="l" defTabSz="912813" rtl="0" eaLnBrk="0" fontAlgn="base" hangingPunct="0">
        <a:spcBef>
          <a:spcPct val="0"/>
        </a:spcBef>
        <a:spcAft>
          <a:spcPct val="0"/>
        </a:spcAft>
        <a:buSzPct val="75000"/>
        <a:buChar char="–"/>
        <a:defRPr kumimoji="1" sz="1600">
          <a:solidFill>
            <a:schemeClr val="tx1"/>
          </a:solidFill>
          <a:latin typeface="+mn-lt"/>
          <a:ea typeface="Arial" charset="0"/>
          <a:cs typeface="+mn-cs"/>
        </a:defRPr>
      </a:lvl5pPr>
      <a:lvl6pPr marL="1060683" indent="-152220" algn="l" defTabSz="913321" rtl="0" fontAlgn="base">
        <a:spcBef>
          <a:spcPct val="0"/>
        </a:spcBef>
        <a:spcAft>
          <a:spcPct val="0"/>
        </a:spcAft>
        <a:buSzPct val="75000"/>
        <a:buChar char="–"/>
        <a:defRPr sz="1600">
          <a:solidFill>
            <a:schemeClr val="tx1"/>
          </a:solidFill>
          <a:latin typeface="+mn-lt"/>
          <a:cs typeface="+mn-cs"/>
        </a:defRPr>
      </a:lvl6pPr>
      <a:lvl7pPr marL="1527058" indent="-152220" algn="l" defTabSz="913321" rtl="0" fontAlgn="base">
        <a:spcBef>
          <a:spcPct val="0"/>
        </a:spcBef>
        <a:spcAft>
          <a:spcPct val="0"/>
        </a:spcAft>
        <a:buSzPct val="75000"/>
        <a:buChar char="–"/>
        <a:defRPr sz="1600">
          <a:solidFill>
            <a:schemeClr val="tx1"/>
          </a:solidFill>
          <a:latin typeface="+mn-lt"/>
          <a:cs typeface="+mn-cs"/>
        </a:defRPr>
      </a:lvl7pPr>
      <a:lvl8pPr marL="1993437" indent="-152220" algn="l" defTabSz="913321" rtl="0" fontAlgn="base">
        <a:spcBef>
          <a:spcPct val="0"/>
        </a:spcBef>
        <a:spcAft>
          <a:spcPct val="0"/>
        </a:spcAft>
        <a:buSzPct val="75000"/>
        <a:buChar char="–"/>
        <a:defRPr sz="1600">
          <a:solidFill>
            <a:schemeClr val="tx1"/>
          </a:solidFill>
          <a:latin typeface="+mn-lt"/>
          <a:cs typeface="+mn-cs"/>
        </a:defRPr>
      </a:lvl8pPr>
      <a:lvl9pPr marL="2459813" indent="-152220" algn="l" defTabSz="913321" rtl="0" fontAlgn="base">
        <a:spcBef>
          <a:spcPct val="0"/>
        </a:spcBef>
        <a:spcAft>
          <a:spcPct val="0"/>
        </a:spcAft>
        <a:buSzPct val="75000"/>
        <a:buChar char="–"/>
        <a:defRPr sz="1600">
          <a:solidFill>
            <a:schemeClr val="tx1"/>
          </a:solidFill>
          <a:latin typeface="+mn-lt"/>
          <a:cs typeface="+mn-cs"/>
        </a:defRPr>
      </a:lvl9pPr>
    </p:bodyStyle>
    <p:otherStyle>
      <a:defPPr>
        <a:defRPr lang="ru-RU"/>
      </a:defPPr>
      <a:lvl1pPr marL="0" algn="l" defTabSz="932753" rtl="0" eaLnBrk="1" latinLnBrk="0" hangingPunct="1">
        <a:defRPr sz="1900" kern="1200">
          <a:solidFill>
            <a:schemeClr val="tx1"/>
          </a:solidFill>
          <a:latin typeface="+mn-lt"/>
          <a:ea typeface="+mn-ea"/>
          <a:cs typeface="+mn-cs"/>
        </a:defRPr>
      </a:lvl1pPr>
      <a:lvl2pPr marL="466376" algn="l" defTabSz="932753" rtl="0" eaLnBrk="1" latinLnBrk="0" hangingPunct="1">
        <a:defRPr sz="1900" kern="1200">
          <a:solidFill>
            <a:schemeClr val="tx1"/>
          </a:solidFill>
          <a:latin typeface="+mn-lt"/>
          <a:ea typeface="+mn-ea"/>
          <a:cs typeface="+mn-cs"/>
        </a:defRPr>
      </a:lvl2pPr>
      <a:lvl3pPr marL="932753" algn="l" defTabSz="932753" rtl="0" eaLnBrk="1" latinLnBrk="0" hangingPunct="1">
        <a:defRPr sz="1900" kern="1200">
          <a:solidFill>
            <a:schemeClr val="tx1"/>
          </a:solidFill>
          <a:latin typeface="+mn-lt"/>
          <a:ea typeface="+mn-ea"/>
          <a:cs typeface="+mn-cs"/>
        </a:defRPr>
      </a:lvl3pPr>
      <a:lvl4pPr marL="1399129" algn="l" defTabSz="932753" rtl="0" eaLnBrk="1" latinLnBrk="0" hangingPunct="1">
        <a:defRPr sz="1900" kern="1200">
          <a:solidFill>
            <a:schemeClr val="tx1"/>
          </a:solidFill>
          <a:latin typeface="+mn-lt"/>
          <a:ea typeface="+mn-ea"/>
          <a:cs typeface="+mn-cs"/>
        </a:defRPr>
      </a:lvl4pPr>
      <a:lvl5pPr marL="1865507" algn="l" defTabSz="932753" rtl="0" eaLnBrk="1" latinLnBrk="0" hangingPunct="1">
        <a:defRPr sz="1900" kern="1200">
          <a:solidFill>
            <a:schemeClr val="tx1"/>
          </a:solidFill>
          <a:latin typeface="+mn-lt"/>
          <a:ea typeface="+mn-ea"/>
          <a:cs typeface="+mn-cs"/>
        </a:defRPr>
      </a:lvl5pPr>
      <a:lvl6pPr marL="2331882" algn="l" defTabSz="932753" rtl="0" eaLnBrk="1" latinLnBrk="0" hangingPunct="1">
        <a:defRPr sz="1900" kern="1200">
          <a:solidFill>
            <a:schemeClr val="tx1"/>
          </a:solidFill>
          <a:latin typeface="+mn-lt"/>
          <a:ea typeface="+mn-ea"/>
          <a:cs typeface="+mn-cs"/>
        </a:defRPr>
      </a:lvl6pPr>
      <a:lvl7pPr marL="2798258" algn="l" defTabSz="932753" rtl="0" eaLnBrk="1" latinLnBrk="0" hangingPunct="1">
        <a:defRPr sz="1900" kern="1200">
          <a:solidFill>
            <a:schemeClr val="tx1"/>
          </a:solidFill>
          <a:latin typeface="+mn-lt"/>
          <a:ea typeface="+mn-ea"/>
          <a:cs typeface="+mn-cs"/>
        </a:defRPr>
      </a:lvl7pPr>
      <a:lvl8pPr marL="3264635" algn="l" defTabSz="932753" rtl="0" eaLnBrk="1" latinLnBrk="0" hangingPunct="1">
        <a:defRPr sz="1900" kern="1200">
          <a:solidFill>
            <a:schemeClr val="tx1"/>
          </a:solidFill>
          <a:latin typeface="+mn-lt"/>
          <a:ea typeface="+mn-ea"/>
          <a:cs typeface="+mn-cs"/>
        </a:defRPr>
      </a:lvl8pPr>
      <a:lvl9pPr marL="3731011" algn="l" defTabSz="932753"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jpeg"/><Relationship Id="rId2" Type="http://schemas.openxmlformats.org/officeDocument/2006/relationships/image" Target="../media/image2.JPG"/><Relationship Id="rId1" Type="http://schemas.openxmlformats.org/officeDocument/2006/relationships/slideLayout" Target="../slideLayouts/slideLayout3.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mofmicro.ru/" TargetMode="External"/><Relationship Id="rId1" Type="http://schemas.openxmlformats.org/officeDocument/2006/relationships/slideLayout" Target="../slideLayouts/slideLayout3.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711200" y="238294"/>
            <a:ext cx="8795206" cy="369332"/>
          </a:xfrm>
        </p:spPr>
        <p:txBody>
          <a:bodyPr/>
          <a:lstStyle/>
          <a:p>
            <a:pPr algn="ctr"/>
            <a:r>
              <a:rPr lang="ru-RU" sz="2400" dirty="0">
                <a:latin typeface="Arial Narrow" pitchFamily="34" charset="0"/>
              </a:rPr>
              <a:t>МКК Московский областной фонд микрофинансирования</a:t>
            </a:r>
            <a:endParaRPr lang="en-US" sz="2400" dirty="0">
              <a:latin typeface="Arial Narrow" pitchFamily="34" charset="0"/>
            </a:endParaRPr>
          </a:p>
        </p:txBody>
      </p:sp>
      <p:pic>
        <p:nvPicPr>
          <p:cNvPr id="14" name="Рисунок 13">
            <a:extLst>
              <a:ext uri="{FF2B5EF4-FFF2-40B4-BE49-F238E27FC236}">
                <a16:creationId xmlns:a16="http://schemas.microsoft.com/office/drawing/2014/main" xmlns="" id="{F5395DDE-06B0-44AA-9E08-38FE8DCC81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420" y="160743"/>
            <a:ext cx="963560" cy="547053"/>
          </a:xfrm>
          <a:prstGeom prst="rect">
            <a:avLst/>
          </a:prstGeom>
        </p:spPr>
      </p:pic>
      <p:sp>
        <p:nvSpPr>
          <p:cNvPr id="2" name="Номер слайда 1">
            <a:extLst>
              <a:ext uri="{FF2B5EF4-FFF2-40B4-BE49-F238E27FC236}">
                <a16:creationId xmlns:a16="http://schemas.microsoft.com/office/drawing/2014/main" xmlns="" id="{5C8F263E-9558-4634-83B5-8C1991014EDE}"/>
              </a:ext>
            </a:extLst>
          </p:cNvPr>
          <p:cNvSpPr>
            <a:spLocks noGrp="1"/>
          </p:cNvSpPr>
          <p:nvPr>
            <p:ph type="sldNum" sz="quarter" idx="10"/>
          </p:nvPr>
        </p:nvSpPr>
        <p:spPr/>
        <p:txBody>
          <a:bodyPr/>
          <a:lstStyle/>
          <a:p>
            <a:pPr>
              <a:defRPr/>
            </a:pPr>
            <a:fld id="{A75F70F0-0F10-43DB-B21C-44BBECAE22B0}" type="slidenum">
              <a:rPr lang="en-US" altLang="ru-RU" smtClean="0"/>
              <a:pPr>
                <a:defRPr/>
              </a:pPr>
              <a:t>0</a:t>
            </a:fld>
            <a:endParaRPr lang="en-US" altLang="ru-RU"/>
          </a:p>
        </p:txBody>
      </p:sp>
      <p:sp>
        <p:nvSpPr>
          <p:cNvPr id="6" name="TextBox 5">
            <a:extLst>
              <a:ext uri="{FF2B5EF4-FFF2-40B4-BE49-F238E27FC236}">
                <a16:creationId xmlns:a16="http://schemas.microsoft.com/office/drawing/2014/main" xmlns="" id="{BFDD2A02-06D6-4161-9B1A-8F12C58BF724}"/>
              </a:ext>
            </a:extLst>
          </p:cNvPr>
          <p:cNvSpPr txBox="1"/>
          <p:nvPr/>
        </p:nvSpPr>
        <p:spPr>
          <a:xfrm>
            <a:off x="429790" y="837276"/>
            <a:ext cx="8919035" cy="646331"/>
          </a:xfrm>
          <a:prstGeom prst="rect">
            <a:avLst/>
          </a:prstGeom>
          <a:noFill/>
        </p:spPr>
        <p:txBody>
          <a:bodyPr wrap="square" rtlCol="0">
            <a:spAutoFit/>
          </a:bodyPr>
          <a:lstStyle/>
          <a:p>
            <a:pPr algn="ctr"/>
            <a:r>
              <a:rPr lang="ru-RU" b="1" dirty="0">
                <a:solidFill>
                  <a:schemeClr val="accent2">
                    <a:lumMod val="75000"/>
                  </a:schemeClr>
                </a:solidFill>
                <a:latin typeface="Century Gothic" panose="020B0502020202020204" pitchFamily="34" charset="0"/>
              </a:rPr>
              <a:t>Создан в 2009 году Правительством Московской области</a:t>
            </a:r>
          </a:p>
          <a:p>
            <a:pPr algn="ctr"/>
            <a:r>
              <a:rPr lang="ru-RU" b="1" dirty="0">
                <a:solidFill>
                  <a:schemeClr val="accent2">
                    <a:lumMod val="75000"/>
                  </a:schemeClr>
                </a:solidFill>
                <a:latin typeface="Century Gothic" panose="020B0502020202020204" pitchFamily="34" charset="0"/>
              </a:rPr>
              <a:t>Учредитель - Министерство инвестиций, промышленности и науки МО</a:t>
            </a:r>
          </a:p>
        </p:txBody>
      </p:sp>
      <p:graphicFrame>
        <p:nvGraphicFramePr>
          <p:cNvPr id="8" name="Таблица 7">
            <a:extLst>
              <a:ext uri="{FF2B5EF4-FFF2-40B4-BE49-F238E27FC236}">
                <a16:creationId xmlns:a16="http://schemas.microsoft.com/office/drawing/2014/main" xmlns="" id="{EAD6A002-3DD9-4E21-BAF2-D20B03B24541}"/>
              </a:ext>
            </a:extLst>
          </p:cNvPr>
          <p:cNvGraphicFramePr>
            <a:graphicFrameLocks noGrp="1"/>
          </p:cNvGraphicFramePr>
          <p:nvPr>
            <p:extLst>
              <p:ext uri="{D42A27DB-BD31-4B8C-83A1-F6EECF244321}">
                <p14:modId xmlns:p14="http://schemas.microsoft.com/office/powerpoint/2010/main" val="192201994"/>
              </p:ext>
            </p:extLst>
          </p:nvPr>
        </p:nvGraphicFramePr>
        <p:xfrm>
          <a:off x="174843" y="2312956"/>
          <a:ext cx="9428930" cy="4114800"/>
        </p:xfrm>
        <a:graphic>
          <a:graphicData uri="http://schemas.openxmlformats.org/drawingml/2006/table">
            <a:tbl>
              <a:tblPr bandRow="1">
                <a:tableStyleId>{2D5ABB26-0587-4C30-8999-92F81FD0307C}</a:tableStyleId>
              </a:tblPr>
              <a:tblGrid>
                <a:gridCol w="1970828">
                  <a:extLst>
                    <a:ext uri="{9D8B030D-6E8A-4147-A177-3AD203B41FA5}">
                      <a16:colId xmlns:a16="http://schemas.microsoft.com/office/drawing/2014/main" xmlns="" val="1769557677"/>
                    </a:ext>
                  </a:extLst>
                </a:gridCol>
                <a:gridCol w="1846907">
                  <a:extLst>
                    <a:ext uri="{9D8B030D-6E8A-4147-A177-3AD203B41FA5}">
                      <a16:colId xmlns:a16="http://schemas.microsoft.com/office/drawing/2014/main" xmlns="" val="4289887176"/>
                    </a:ext>
                  </a:extLst>
                </a:gridCol>
                <a:gridCol w="5611195">
                  <a:extLst>
                    <a:ext uri="{9D8B030D-6E8A-4147-A177-3AD203B41FA5}">
                      <a16:colId xmlns:a16="http://schemas.microsoft.com/office/drawing/2014/main" xmlns="" val="2897751755"/>
                    </a:ext>
                  </a:extLst>
                </a:gridCol>
              </a:tblGrid>
              <a:tr h="3692154">
                <a:tc>
                  <a:txBody>
                    <a:bodyPr/>
                    <a:lstStyle/>
                    <a:p>
                      <a:r>
                        <a:rPr lang="ru-RU" sz="1800" b="1" dirty="0">
                          <a:latin typeface="Arial" panose="020B0604020202020204" pitchFamily="34" charset="0"/>
                          <a:cs typeface="Arial" panose="020B0604020202020204" pitchFamily="34" charset="0"/>
                        </a:rPr>
                        <a:t>Основная программа</a:t>
                      </a:r>
                    </a:p>
                  </a:txBody>
                  <a:tcP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50000"/>
                        </a:lnSpc>
                      </a:pPr>
                      <a:r>
                        <a:rPr lang="ru-RU" sz="1600" dirty="0">
                          <a:latin typeface="Arial" panose="020B0604020202020204" pitchFamily="34" charset="0"/>
                          <a:cs typeface="Arial" panose="020B0604020202020204" pitchFamily="34" charset="0"/>
                        </a:rPr>
                        <a:t>Сумма -</a:t>
                      </a:r>
                    </a:p>
                    <a:p>
                      <a:pPr>
                        <a:lnSpc>
                          <a:spcPct val="150000"/>
                        </a:lnSpc>
                      </a:pPr>
                      <a:r>
                        <a:rPr lang="ru-RU" sz="1600" dirty="0">
                          <a:latin typeface="Arial" panose="020B0604020202020204" pitchFamily="34" charset="0"/>
                          <a:cs typeface="Arial" panose="020B0604020202020204" pitchFamily="34" charset="0"/>
                        </a:rPr>
                        <a:t>Срок -</a:t>
                      </a:r>
                    </a:p>
                    <a:p>
                      <a:pPr>
                        <a:lnSpc>
                          <a:spcPct val="150000"/>
                        </a:lnSpc>
                      </a:pPr>
                      <a:r>
                        <a:rPr lang="ru-RU" sz="1600" dirty="0">
                          <a:latin typeface="Arial" panose="020B0604020202020204" pitchFamily="34" charset="0"/>
                          <a:cs typeface="Arial" panose="020B0604020202020204" pitchFamily="34" charset="0"/>
                        </a:rPr>
                        <a:t>% ставка -</a:t>
                      </a:r>
                    </a:p>
                    <a:p>
                      <a:pPr>
                        <a:lnSpc>
                          <a:spcPct val="150000"/>
                        </a:lnSpc>
                      </a:pPr>
                      <a:r>
                        <a:rPr lang="ru-RU" sz="1600" dirty="0">
                          <a:latin typeface="Arial" panose="020B0604020202020204" pitchFamily="34" charset="0"/>
                          <a:cs typeface="Arial" panose="020B0604020202020204" pitchFamily="34" charset="0"/>
                        </a:rPr>
                        <a:t>Обеспечение -</a:t>
                      </a:r>
                    </a:p>
                    <a:p>
                      <a:pPr>
                        <a:lnSpc>
                          <a:spcPct val="150000"/>
                        </a:lnSpc>
                      </a:pPr>
                      <a:endParaRPr lang="ru-RU" sz="1600" dirty="0">
                        <a:latin typeface="Arial" panose="020B0604020202020204" pitchFamily="34" charset="0"/>
                        <a:cs typeface="Arial" panose="020B0604020202020204" pitchFamily="34" charset="0"/>
                      </a:endParaRPr>
                    </a:p>
                    <a:p>
                      <a:pPr>
                        <a:lnSpc>
                          <a:spcPct val="150000"/>
                        </a:lnSpc>
                      </a:pPr>
                      <a:endParaRPr lang="ru-RU" sz="1600" dirty="0">
                        <a:latin typeface="Arial" panose="020B0604020202020204" pitchFamily="34" charset="0"/>
                        <a:cs typeface="Arial" panose="020B0604020202020204" pitchFamily="34" charset="0"/>
                      </a:endParaRPr>
                    </a:p>
                    <a:p>
                      <a:pPr>
                        <a:lnSpc>
                          <a:spcPct val="150000"/>
                        </a:lnSpc>
                      </a:pPr>
                      <a:r>
                        <a:rPr lang="ru-RU" sz="1600" dirty="0">
                          <a:latin typeface="Arial" panose="020B0604020202020204" pitchFamily="34" charset="0"/>
                          <a:cs typeface="Arial" panose="020B0604020202020204" pitchFamily="34" charset="0"/>
                        </a:rPr>
                        <a:t>Другие условия/ возможности</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50000"/>
                        </a:lnSpc>
                      </a:pPr>
                      <a:r>
                        <a:rPr lang="ru-RU" sz="1600" dirty="0">
                          <a:latin typeface="Arial" panose="020B0604020202020204" pitchFamily="34" charset="0"/>
                          <a:cs typeface="Arial" panose="020B0604020202020204" pitchFamily="34" charset="0"/>
                        </a:rPr>
                        <a:t>до 5 000 000 руб.</a:t>
                      </a:r>
                    </a:p>
                    <a:p>
                      <a:pPr>
                        <a:lnSpc>
                          <a:spcPct val="150000"/>
                        </a:lnSpc>
                      </a:pPr>
                      <a:r>
                        <a:rPr lang="ru-RU" sz="1600" dirty="0">
                          <a:latin typeface="Arial" panose="020B0604020202020204" pitchFamily="34" charset="0"/>
                          <a:cs typeface="Arial" panose="020B0604020202020204" pitchFamily="34" charset="0"/>
                        </a:rPr>
                        <a:t>до 3 лет</a:t>
                      </a:r>
                    </a:p>
                    <a:p>
                      <a:pPr>
                        <a:lnSpc>
                          <a:spcPct val="150000"/>
                        </a:lnSpc>
                      </a:pPr>
                      <a:r>
                        <a:rPr lang="ru-RU" sz="1600" b="1" dirty="0">
                          <a:latin typeface="Arial" panose="020B0604020202020204" pitchFamily="34" charset="0"/>
                          <a:cs typeface="Arial" panose="020B0604020202020204" pitchFamily="34" charset="0"/>
                        </a:rPr>
                        <a:t>от 1% до 7% годовых</a:t>
                      </a:r>
                    </a:p>
                    <a:p>
                      <a:pPr>
                        <a:lnSpc>
                          <a:spcPct val="150000"/>
                        </a:lnSpc>
                      </a:pPr>
                      <a:r>
                        <a:rPr lang="ru-RU" sz="1600" dirty="0">
                          <a:latin typeface="Arial" panose="020B0604020202020204" pitchFamily="34" charset="0"/>
                          <a:cs typeface="Arial" panose="020B0604020202020204" pitchFamily="34" charset="0"/>
                        </a:rPr>
                        <a:t>Залог и/или поручительство 3-х лиц, дополнительное поручительство собственников, </a:t>
                      </a:r>
                    </a:p>
                    <a:p>
                      <a:pPr>
                        <a:lnSpc>
                          <a:spcPct val="150000"/>
                        </a:lnSpc>
                      </a:pPr>
                      <a:r>
                        <a:rPr lang="ru-RU" sz="1600" dirty="0">
                          <a:latin typeface="Arial" panose="020B0604020202020204" pitchFamily="34" charset="0"/>
                          <a:cs typeface="Arial" panose="020B0604020202020204" pitchFamily="34" charset="0"/>
                        </a:rPr>
                        <a:t>поручительство Гарантийного фонда</a:t>
                      </a:r>
                    </a:p>
                    <a:p>
                      <a:pPr>
                        <a:lnSpc>
                          <a:spcPct val="150000"/>
                        </a:lnSpc>
                      </a:pPr>
                      <a:endParaRPr lang="ru-RU" sz="1600" dirty="0">
                        <a:latin typeface="Arial" panose="020B0604020202020204" pitchFamily="34" charset="0"/>
                        <a:cs typeface="Arial" panose="020B0604020202020204" pitchFamily="34" charset="0"/>
                      </a:endParaRPr>
                    </a:p>
                    <a:p>
                      <a:pPr>
                        <a:lnSpc>
                          <a:spcPct val="150000"/>
                        </a:lnSpc>
                      </a:pPr>
                      <a:r>
                        <a:rPr lang="ru-RU" sz="1600" dirty="0">
                          <a:latin typeface="Arial" panose="020B0604020202020204" pitchFamily="34" charset="0"/>
                          <a:cs typeface="Arial" panose="020B0604020202020204" pitchFamily="34" charset="0"/>
                        </a:rPr>
                        <a:t>- принятие решения 1-10 рабочих дней</a:t>
                      </a:r>
                    </a:p>
                    <a:p>
                      <a:pPr>
                        <a:lnSpc>
                          <a:spcPct val="150000"/>
                        </a:lnSpc>
                      </a:pPr>
                      <a:r>
                        <a:rPr lang="ru-RU" sz="1600" dirty="0">
                          <a:latin typeface="Arial" panose="020B0604020202020204" pitchFamily="34" charset="0"/>
                          <a:cs typeface="Arial" panose="020B0604020202020204" pitchFamily="34" charset="0"/>
                        </a:rPr>
                        <a:t>- возможна поэтапная выдача</a:t>
                      </a:r>
                    </a:p>
                    <a:p>
                      <a:pPr>
                        <a:lnSpc>
                          <a:spcPct val="150000"/>
                        </a:lnSpc>
                      </a:pPr>
                      <a:r>
                        <a:rPr lang="ru-RU" sz="1600" dirty="0">
                          <a:latin typeface="Arial" panose="020B0604020202020204" pitchFamily="34" charset="0"/>
                          <a:cs typeface="Arial" panose="020B0604020202020204" pitchFamily="34" charset="0"/>
                        </a:rPr>
                        <a:t>- возможна отсрочка возврата основного долга</a:t>
                      </a:r>
                    </a:p>
                    <a:p>
                      <a:pPr>
                        <a:lnSpc>
                          <a:spcPct val="150000"/>
                        </a:lnSpc>
                      </a:pPr>
                      <a:r>
                        <a:rPr lang="ru-RU" sz="1600" dirty="0">
                          <a:latin typeface="Arial" panose="020B0604020202020204" pitchFamily="34" charset="0"/>
                          <a:cs typeface="Arial" panose="020B0604020202020204" pitchFamily="34" charset="0"/>
                        </a:rPr>
                        <a:t>- гибкий график погашения</a:t>
                      </a:r>
                    </a:p>
                  </a:txBody>
                  <a:tcPr>
                    <a:lnL w="1270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16892739"/>
                  </a:ext>
                </a:extLst>
              </a:tr>
            </a:tbl>
          </a:graphicData>
        </a:graphic>
      </p:graphicFrame>
      <p:pic>
        <p:nvPicPr>
          <p:cNvPr id="9" name="Picture 2" descr="C:\Users\asus\Downloads\70a9f671da976f85fc64084f2cef618c.png">
            <a:extLst>
              <a:ext uri="{FF2B5EF4-FFF2-40B4-BE49-F238E27FC236}">
                <a16:creationId xmlns:a16="http://schemas.microsoft.com/office/drawing/2014/main" xmlns="" id="{DB83BC59-842E-402B-9E11-D02DC1E6DC1E}"/>
              </a:ext>
            </a:extLst>
          </p:cNvPr>
          <p:cNvPicPr>
            <a:picLocks noChangeAspect="1" noChangeArrowheads="1"/>
          </p:cNvPicPr>
          <p:nvPr/>
        </p:nvPicPr>
        <p:blipFill>
          <a:blip r:embed="rId3" cstate="print">
            <a:duotone>
              <a:srgbClr val="B01513">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572023" y="3685309"/>
            <a:ext cx="1241913" cy="960581"/>
          </a:xfrm>
          <a:prstGeom prst="rect">
            <a:avLst/>
          </a:prstGeom>
          <a:extLst>
            <a:ext uri="{909E8E84-426E-40DD-AFC4-6F175D3DCCD1}">
              <a14:hiddenFill xmlns:a14="http://schemas.microsoft.com/office/drawing/2010/main">
                <a:solidFill>
                  <a:srgbClr val="FFFFFF"/>
                </a:solidFill>
              </a14:hiddenFill>
            </a:ext>
          </a:extLst>
        </p:spPr>
      </p:pic>
      <p:sp>
        <p:nvSpPr>
          <p:cNvPr id="15" name="Прямоугольник 14">
            <a:extLst>
              <a:ext uri="{FF2B5EF4-FFF2-40B4-BE49-F238E27FC236}">
                <a16:creationId xmlns:a16="http://schemas.microsoft.com/office/drawing/2014/main" xmlns="" id="{FFE6D8B4-FA87-4A6C-A59B-943B46AEF52E}"/>
              </a:ext>
            </a:extLst>
          </p:cNvPr>
          <p:cNvSpPr/>
          <p:nvPr/>
        </p:nvSpPr>
        <p:spPr>
          <a:xfrm>
            <a:off x="366102" y="1595767"/>
            <a:ext cx="9046410" cy="64633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Предоставляет </a:t>
            </a:r>
            <a:r>
              <a:rPr kumimoji="0" lang="ru-RU"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займы субъектам </a:t>
            </a:r>
            <a:r>
              <a:rPr lang="ru-RU" b="1" dirty="0">
                <a:solidFill>
                  <a:prstClr val="black"/>
                </a:solidFill>
                <a:latin typeface="Arial" panose="020B0604020202020204" pitchFamily="34" charset="0"/>
                <a:cs typeface="Arial" panose="020B0604020202020204" pitchFamily="34" charset="0"/>
              </a:rPr>
              <a:t>малого и среднего предпринимательства и «самозанятым»</a:t>
            </a:r>
            <a:r>
              <a:rPr kumimoji="0" lang="ru-RU"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kumimoji="0" lang="ru-RU"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Московской области на развитие бизнеса </a:t>
            </a:r>
          </a:p>
        </p:txBody>
      </p:sp>
    </p:spTree>
    <p:extLst>
      <p:ext uri="{BB962C8B-B14F-4D97-AF65-F5344CB8AC3E}">
        <p14:creationId xmlns:p14="http://schemas.microsoft.com/office/powerpoint/2010/main" val="608750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711200" y="338464"/>
            <a:ext cx="8795206" cy="369332"/>
          </a:xfrm>
        </p:spPr>
        <p:txBody>
          <a:bodyPr/>
          <a:lstStyle/>
          <a:p>
            <a:pPr algn="ctr"/>
            <a:r>
              <a:rPr lang="ru-RU" sz="2400" dirty="0">
                <a:latin typeface="Arial Narrow" pitchFamily="34" charset="0"/>
              </a:rPr>
              <a:t>МКК Московский областной фонд микрофинансирования</a:t>
            </a:r>
            <a:endParaRPr lang="en-US" sz="2400" dirty="0">
              <a:latin typeface="Arial Narrow" pitchFamily="34" charset="0"/>
            </a:endParaRPr>
          </a:p>
        </p:txBody>
      </p:sp>
      <p:sp>
        <p:nvSpPr>
          <p:cNvPr id="8220" name="Text Box 20"/>
          <p:cNvSpPr txBox="1">
            <a:spLocks noChangeArrowheads="1"/>
          </p:cNvSpPr>
          <p:nvPr/>
        </p:nvSpPr>
        <p:spPr bwMode="auto">
          <a:xfrm>
            <a:off x="711200" y="3860800"/>
            <a:ext cx="2965450" cy="277813"/>
          </a:xfrm>
          <a:prstGeom prst="rect">
            <a:avLst/>
          </a:prstGeom>
          <a:noFill/>
          <a:ln w="9525">
            <a:noFill/>
            <a:miter lim="800000"/>
            <a:headEnd/>
            <a:tailEnd/>
          </a:ln>
        </p:spPr>
        <p:txBody>
          <a:bodyPr lIns="0" tIns="0" rIns="0" bIns="0">
            <a:spAutoFit/>
          </a:bodyPr>
          <a:lstStyle/>
          <a:p>
            <a:pPr marL="174625" indent="-174625" defTabSz="977900">
              <a:buFont typeface="Arial" charset="0"/>
              <a:buChar char="•"/>
            </a:pPr>
            <a:endParaRPr kumimoji="1" lang="ru-RU" dirty="0">
              <a:solidFill>
                <a:schemeClr val="tx2"/>
              </a:solidFill>
              <a:ea typeface="ＭＳ Ｐゴシック"/>
              <a:cs typeface="ＭＳ Ｐゴシック"/>
            </a:endParaRPr>
          </a:p>
        </p:txBody>
      </p:sp>
      <p:pic>
        <p:nvPicPr>
          <p:cNvPr id="14" name="Рисунок 13">
            <a:extLst>
              <a:ext uri="{FF2B5EF4-FFF2-40B4-BE49-F238E27FC236}">
                <a16:creationId xmlns:a16="http://schemas.microsoft.com/office/drawing/2014/main" xmlns="" id="{F5395DDE-06B0-44AA-9E08-38FE8DCC81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420" y="160743"/>
            <a:ext cx="963560" cy="547053"/>
          </a:xfrm>
          <a:prstGeom prst="rect">
            <a:avLst/>
          </a:prstGeom>
        </p:spPr>
      </p:pic>
      <p:sp>
        <p:nvSpPr>
          <p:cNvPr id="2" name="Номер слайда 1">
            <a:extLst>
              <a:ext uri="{FF2B5EF4-FFF2-40B4-BE49-F238E27FC236}">
                <a16:creationId xmlns:a16="http://schemas.microsoft.com/office/drawing/2014/main" xmlns="" id="{5C8F263E-9558-4634-83B5-8C1991014EDE}"/>
              </a:ext>
            </a:extLst>
          </p:cNvPr>
          <p:cNvSpPr>
            <a:spLocks noGrp="1"/>
          </p:cNvSpPr>
          <p:nvPr>
            <p:ph type="sldNum" sz="quarter" idx="10"/>
          </p:nvPr>
        </p:nvSpPr>
        <p:spPr/>
        <p:txBody>
          <a:bodyPr/>
          <a:lstStyle/>
          <a:p>
            <a:pPr>
              <a:defRPr/>
            </a:pPr>
            <a:fld id="{A75F70F0-0F10-43DB-B21C-44BBECAE22B0}" type="slidenum">
              <a:rPr lang="en-US" altLang="ru-RU" smtClean="0"/>
              <a:pPr>
                <a:defRPr/>
              </a:pPr>
              <a:t>1</a:t>
            </a:fld>
            <a:endParaRPr lang="en-US" altLang="ru-RU"/>
          </a:p>
        </p:txBody>
      </p:sp>
      <p:sp>
        <p:nvSpPr>
          <p:cNvPr id="8" name="Прямоугольник 7">
            <a:extLst>
              <a:ext uri="{FF2B5EF4-FFF2-40B4-BE49-F238E27FC236}">
                <a16:creationId xmlns:a16="http://schemas.microsoft.com/office/drawing/2014/main" xmlns="" id="{4AAEE084-3949-423E-B0B0-C6804FBC912C}"/>
              </a:ext>
            </a:extLst>
          </p:cNvPr>
          <p:cNvSpPr/>
          <p:nvPr/>
        </p:nvSpPr>
        <p:spPr>
          <a:xfrm>
            <a:off x="155289" y="822786"/>
            <a:ext cx="9590899"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600" b="1" dirty="0">
                <a:solidFill>
                  <a:prstClr val="black"/>
                </a:solidFill>
                <a:latin typeface="Century Gothic" panose="020B0502020202020204" pitchFamily="34" charset="0"/>
              </a:rPr>
              <a:t>Процентные ставки по займам (основная программа) с 13.05.</a:t>
            </a:r>
            <a:r>
              <a:rPr kumimoji="0" lang="ru-RU" sz="1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2021  </a:t>
            </a:r>
          </a:p>
        </p:txBody>
      </p:sp>
      <p:graphicFrame>
        <p:nvGraphicFramePr>
          <p:cNvPr id="10" name="Таблица 9">
            <a:extLst>
              <a:ext uri="{FF2B5EF4-FFF2-40B4-BE49-F238E27FC236}">
                <a16:creationId xmlns:a16="http://schemas.microsoft.com/office/drawing/2014/main" xmlns="" id="{B7B8371A-6138-4D53-990E-454DC870490C}"/>
              </a:ext>
            </a:extLst>
          </p:cNvPr>
          <p:cNvGraphicFramePr>
            <a:graphicFrameLocks noGrp="1"/>
          </p:cNvGraphicFramePr>
          <p:nvPr>
            <p:extLst>
              <p:ext uri="{D42A27DB-BD31-4B8C-83A1-F6EECF244321}">
                <p14:modId xmlns:p14="http://schemas.microsoft.com/office/powerpoint/2010/main" val="1328202216"/>
              </p:ext>
            </p:extLst>
          </p:nvPr>
        </p:nvGraphicFramePr>
        <p:xfrm>
          <a:off x="427227" y="1379874"/>
          <a:ext cx="9318961" cy="4999901"/>
        </p:xfrm>
        <a:graphic>
          <a:graphicData uri="http://schemas.openxmlformats.org/drawingml/2006/table">
            <a:tbl>
              <a:tblPr firstRow="1">
                <a:tableStyleId>{C083E6E3-FA7D-4D7B-A595-EF9225AFEA82}</a:tableStyleId>
              </a:tblPr>
              <a:tblGrid>
                <a:gridCol w="352460">
                  <a:extLst>
                    <a:ext uri="{9D8B030D-6E8A-4147-A177-3AD203B41FA5}">
                      <a16:colId xmlns:a16="http://schemas.microsoft.com/office/drawing/2014/main" xmlns="" val="814462805"/>
                    </a:ext>
                  </a:extLst>
                </a:gridCol>
                <a:gridCol w="1646272">
                  <a:extLst>
                    <a:ext uri="{9D8B030D-6E8A-4147-A177-3AD203B41FA5}">
                      <a16:colId xmlns:a16="http://schemas.microsoft.com/office/drawing/2014/main" xmlns="" val="2068135918"/>
                    </a:ext>
                  </a:extLst>
                </a:gridCol>
                <a:gridCol w="7320229">
                  <a:extLst>
                    <a:ext uri="{9D8B030D-6E8A-4147-A177-3AD203B41FA5}">
                      <a16:colId xmlns:a16="http://schemas.microsoft.com/office/drawing/2014/main" xmlns="" val="3252443004"/>
                    </a:ext>
                  </a:extLst>
                </a:gridCol>
              </a:tblGrid>
              <a:tr h="341657">
                <a:tc>
                  <a:txBody>
                    <a:bodyPr/>
                    <a:lstStyle/>
                    <a:p>
                      <a:pPr algn="ctr"/>
                      <a:endParaRPr lang="ru-RU" sz="1400" b="0" dirty="0">
                        <a:solidFill>
                          <a:schemeClr val="tx1"/>
                        </a:solidFill>
                        <a:latin typeface="Century" panose="02040604050505020304" pitchFamily="18" charset="0"/>
                        <a:cs typeface="Arial" panose="020B0604020202020204" pitchFamily="34" charset="0"/>
                      </a:endParaRP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ru-RU" sz="1400" b="0" kern="1200" dirty="0">
                          <a:solidFill>
                            <a:schemeClr val="tx1"/>
                          </a:solidFill>
                          <a:latin typeface="Century" panose="02040604050505020304" pitchFamily="18" charset="0"/>
                          <a:ea typeface="+mn-ea"/>
                          <a:cs typeface="Arial" panose="020B0604020202020204" pitchFamily="34" charset="0"/>
                        </a:rPr>
                        <a:t>Ставка </a:t>
                      </a:r>
                      <a:r>
                        <a:rPr lang="ru-RU" sz="1200" b="0" kern="1200" dirty="0">
                          <a:solidFill>
                            <a:schemeClr val="tx1"/>
                          </a:solidFill>
                          <a:latin typeface="Century" panose="02040604050505020304" pitchFamily="18" charset="0"/>
                          <a:ea typeface="+mn-ea"/>
                          <a:cs typeface="Arial" panose="020B0604020202020204" pitchFamily="34" charset="0"/>
                        </a:rPr>
                        <a:t>(годовых)</a:t>
                      </a:r>
                      <a:endParaRPr lang="ru-RU" sz="1400" b="0" kern="1200" dirty="0">
                        <a:solidFill>
                          <a:schemeClr val="tx1"/>
                        </a:solidFill>
                        <a:latin typeface="Century" panose="02040604050505020304" pitchFamily="18" charset="0"/>
                        <a:ea typeface="+mn-ea"/>
                        <a:cs typeface="Arial" panose="020B0604020202020204" pitchFamily="34" charset="0"/>
                      </a:endParaRP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indent="0" algn="ctr">
                        <a:buFont typeface="Arial" panose="020B0604020202020204" pitchFamily="34" charset="0"/>
                        <a:buNone/>
                      </a:pPr>
                      <a:r>
                        <a:rPr lang="ru-RU" sz="1400" b="0" dirty="0">
                          <a:solidFill>
                            <a:schemeClr val="tx1"/>
                          </a:solidFill>
                          <a:latin typeface="Century" panose="02040604050505020304" pitchFamily="18" charset="0"/>
                          <a:cs typeface="Arial" panose="020B0604020202020204" pitchFamily="34" charset="0"/>
                        </a:rPr>
                        <a:t> Категория</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213565523"/>
                  </a:ext>
                </a:extLst>
              </a:tr>
              <a:tr h="513554">
                <a:tc>
                  <a:txBody>
                    <a:bodyPr/>
                    <a:lstStyle/>
                    <a:p>
                      <a:pPr algn="ctr"/>
                      <a:r>
                        <a:rPr lang="ru-RU" sz="1400" b="0" dirty="0">
                          <a:solidFill>
                            <a:schemeClr val="tx1"/>
                          </a:solidFill>
                          <a:latin typeface="Century" panose="02040604050505020304" pitchFamily="18" charset="0"/>
                          <a:cs typeface="Arial" panose="020B0604020202020204" pitchFamily="34" charset="0"/>
                        </a:rPr>
                        <a:t>1</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ru-RU" sz="1400" b="0" kern="1200" dirty="0">
                          <a:solidFill>
                            <a:schemeClr val="tx1"/>
                          </a:solidFill>
                          <a:latin typeface="Century" panose="02040604050505020304" pitchFamily="18" charset="0"/>
                          <a:ea typeface="+mn-ea"/>
                          <a:cs typeface="Arial" panose="020B0604020202020204" pitchFamily="34" charset="0"/>
                        </a:rPr>
                        <a:t>2%</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285750" marR="0" lvl="0" indent="-285750" algn="l" defTabSz="93275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400" b="0" dirty="0">
                          <a:solidFill>
                            <a:schemeClr val="tx1"/>
                          </a:solidFill>
                          <a:latin typeface="Century" panose="02040604050505020304" pitchFamily="18" charset="0"/>
                          <a:cs typeface="Arial" panose="020B0604020202020204" pitchFamily="34" charset="0"/>
                        </a:rPr>
                        <a:t>субъекты социального предпринимательства</a:t>
                      </a:r>
                    </a:p>
                    <a:p>
                      <a:pPr marL="285750" indent="-285750">
                        <a:buFont typeface="Arial" panose="020B0604020202020204" pitchFamily="34" charset="0"/>
                        <a:buChar char="•"/>
                      </a:pPr>
                      <a:r>
                        <a:rPr lang="ru-RU" sz="1400" b="0" dirty="0">
                          <a:solidFill>
                            <a:schemeClr val="tx1"/>
                          </a:solidFill>
                          <a:latin typeface="Century" panose="02040604050505020304" pitchFamily="18" charset="0"/>
                          <a:cs typeface="Arial" panose="020B0604020202020204" pitchFamily="34" charset="0"/>
                        </a:rPr>
                        <a:t>гостиницы</a:t>
                      </a:r>
                    </a:p>
                    <a:p>
                      <a:pPr marL="285750" indent="-285750">
                        <a:buFont typeface="Arial" panose="020B0604020202020204" pitchFamily="34" charset="0"/>
                        <a:buChar char="•"/>
                      </a:pPr>
                      <a:r>
                        <a:rPr lang="ru-RU" sz="1400" b="0" dirty="0">
                          <a:solidFill>
                            <a:schemeClr val="tx1"/>
                          </a:solidFill>
                          <a:latin typeface="Century" panose="02040604050505020304" pitchFamily="18" charset="0"/>
                          <a:cs typeface="Arial" panose="020B0604020202020204" pitchFamily="34" charset="0"/>
                        </a:rPr>
                        <a:t>народные художественные промыслы</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744001670"/>
                  </a:ext>
                </a:extLst>
              </a:tr>
              <a:tr h="2157394">
                <a:tc>
                  <a:txBody>
                    <a:bodyPr/>
                    <a:lstStyle/>
                    <a:p>
                      <a:pPr algn="ctr"/>
                      <a:r>
                        <a:rPr lang="ru-RU" sz="1400" b="0" dirty="0">
                          <a:solidFill>
                            <a:schemeClr val="tx1"/>
                          </a:solidFill>
                          <a:latin typeface="Century" panose="02040604050505020304" pitchFamily="18" charset="0"/>
                          <a:cs typeface="Arial" panose="020B0604020202020204" pitchFamily="34" charset="0"/>
                        </a:rPr>
                        <a:t>2</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ru-RU" sz="1400" b="0" dirty="0">
                          <a:solidFill>
                            <a:schemeClr val="tx1"/>
                          </a:solidFill>
                          <a:latin typeface="Century" panose="02040604050505020304" pitchFamily="18" charset="0"/>
                          <a:cs typeface="Arial" panose="020B0604020202020204" pitchFamily="34" charset="0"/>
                        </a:rPr>
                        <a:t>3,5%</a:t>
                      </a:r>
                    </a:p>
                    <a:p>
                      <a:pPr algn="ctr"/>
                      <a:endParaRPr lang="ru-RU" sz="1400" b="0" dirty="0">
                        <a:solidFill>
                          <a:schemeClr val="tx1"/>
                        </a:solidFill>
                        <a:latin typeface="Century" panose="02040604050505020304" pitchFamily="18" charset="0"/>
                        <a:cs typeface="Arial" panose="020B0604020202020204" pitchFamily="34" charset="0"/>
                      </a:endParaRPr>
                    </a:p>
                    <a:p>
                      <a:pPr algn="ctr"/>
                      <a:r>
                        <a:rPr lang="ru-RU" sz="900" b="0" dirty="0">
                          <a:solidFill>
                            <a:schemeClr val="tx1"/>
                          </a:solidFill>
                          <a:latin typeface="Century" panose="02040604050505020304" pitchFamily="18" charset="0"/>
                          <a:cs typeface="Arial" panose="020B0604020202020204" pitchFamily="34" charset="0"/>
                        </a:rPr>
                        <a:t>(приоритетные категории приказа МЭР </a:t>
                      </a:r>
                      <a:r>
                        <a:rPr lang="ru-RU" sz="900" b="0">
                          <a:solidFill>
                            <a:schemeClr val="tx1"/>
                          </a:solidFill>
                          <a:latin typeface="Century" panose="02040604050505020304" pitchFamily="18" charset="0"/>
                          <a:cs typeface="Arial" panose="020B0604020202020204" pitchFamily="34" charset="0"/>
                        </a:rPr>
                        <a:t>№142)</a:t>
                      </a:r>
                      <a:endParaRPr lang="ru-RU" sz="900" b="0" dirty="0">
                        <a:solidFill>
                          <a:schemeClr val="tx1"/>
                        </a:solidFill>
                        <a:latin typeface="Century" panose="02040604050505020304" pitchFamily="18" charset="0"/>
                        <a:cs typeface="Arial" panose="020B0604020202020204" pitchFamily="34" charset="0"/>
                      </a:endParaRP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ru-RU" sz="1400" b="0" dirty="0">
                          <a:solidFill>
                            <a:schemeClr val="tx1"/>
                          </a:solidFill>
                          <a:latin typeface="Century" panose="02040604050505020304" pitchFamily="18" charset="0"/>
                          <a:cs typeface="Arial" panose="020B0604020202020204" pitchFamily="34" charset="0"/>
                        </a:rPr>
                        <a:t>резиденты особых экономических зон Московской области </a:t>
                      </a:r>
                    </a:p>
                    <a:p>
                      <a:pPr marL="0" indent="0">
                        <a:buFont typeface="Arial" panose="020B0604020202020204" pitchFamily="34" charset="0"/>
                        <a:buNone/>
                      </a:pPr>
                      <a:r>
                        <a:rPr lang="ru-RU" sz="1400" b="0" dirty="0">
                          <a:solidFill>
                            <a:schemeClr val="tx1"/>
                          </a:solidFill>
                          <a:latin typeface="Century" panose="02040604050505020304" pitchFamily="18" charset="0"/>
                          <a:cs typeface="Arial" panose="020B0604020202020204" pitchFamily="34" charset="0"/>
                        </a:rPr>
                        <a:t>(«Дубна», «Ступино-квадрат», «Исток» Фрязино, «Кашира», «Максимиха») </a:t>
                      </a:r>
                    </a:p>
                    <a:p>
                      <a:pPr marL="285750" indent="-285750">
                        <a:buFont typeface="Arial" panose="020B0604020202020204" pitchFamily="34" charset="0"/>
                        <a:buChar char="•"/>
                      </a:pPr>
                      <a:r>
                        <a:rPr lang="ru-RU" sz="1400" b="0" dirty="0">
                          <a:solidFill>
                            <a:schemeClr val="tx1"/>
                          </a:solidFill>
                          <a:latin typeface="Century" panose="02040604050505020304" pitchFamily="18" charset="0"/>
                          <a:cs typeface="Arial" panose="020B0604020202020204" pitchFamily="34" charset="0"/>
                        </a:rPr>
                        <a:t>резиденты промышленных (индустриальных) парков, агропромышленных и технопарков, бизнес-инкубаторов</a:t>
                      </a:r>
                    </a:p>
                    <a:p>
                      <a:pPr marL="285750" indent="-285750">
                        <a:buFont typeface="Arial" panose="020B0604020202020204" pitchFamily="34" charset="0"/>
                        <a:buChar char="•"/>
                      </a:pPr>
                      <a:r>
                        <a:rPr lang="ru-RU" sz="1400" b="0" dirty="0">
                          <a:solidFill>
                            <a:schemeClr val="tx1"/>
                          </a:solidFill>
                          <a:latin typeface="Century" panose="02040604050505020304" pitchFamily="18" charset="0"/>
                          <a:cs typeface="Arial" panose="020B0604020202020204" pitchFamily="34" charset="0"/>
                        </a:rPr>
                        <a:t>экспортёры</a:t>
                      </a:r>
                    </a:p>
                    <a:p>
                      <a:pPr marL="285750" indent="-285750">
                        <a:buFont typeface="Arial" panose="020B0604020202020204" pitchFamily="34" charset="0"/>
                        <a:buChar char="•"/>
                      </a:pPr>
                      <a:r>
                        <a:rPr lang="ru-RU" sz="1400" b="0" dirty="0">
                          <a:solidFill>
                            <a:schemeClr val="tx1"/>
                          </a:solidFill>
                          <a:latin typeface="Century" panose="02040604050505020304" pitchFamily="18" charset="0"/>
                          <a:cs typeface="Arial" panose="020B0604020202020204" pitchFamily="34" charset="0"/>
                        </a:rPr>
                        <a:t>женщины-предприниматели</a:t>
                      </a:r>
                    </a:p>
                    <a:p>
                      <a:pPr marL="285750" indent="-285750">
                        <a:buFont typeface="Arial" panose="020B0604020202020204" pitchFamily="34" charset="0"/>
                        <a:buChar char="•"/>
                      </a:pPr>
                      <a:r>
                        <a:rPr lang="ru-RU" sz="1400" b="0" dirty="0">
                          <a:solidFill>
                            <a:schemeClr val="tx1"/>
                          </a:solidFill>
                          <a:latin typeface="Century" panose="02040604050505020304" pitchFamily="18" charset="0"/>
                          <a:cs typeface="Arial" panose="020B0604020202020204" pitchFamily="34" charset="0"/>
                        </a:rPr>
                        <a:t>молодой предприниматель (до 35 лет)</a:t>
                      </a:r>
                    </a:p>
                    <a:p>
                      <a:pPr marL="285750" indent="-285750">
                        <a:buFont typeface="Arial" panose="020B0604020202020204" pitchFamily="34" charset="0"/>
                        <a:buChar char="•"/>
                      </a:pPr>
                      <a:r>
                        <a:rPr lang="ru-RU" sz="1400" b="0" dirty="0">
                          <a:solidFill>
                            <a:schemeClr val="tx1"/>
                          </a:solidFill>
                          <a:latin typeface="Century" panose="02040604050505020304" pitchFamily="18" charset="0"/>
                          <a:cs typeface="Arial" panose="020B0604020202020204" pitchFamily="34" charset="0"/>
                        </a:rPr>
                        <a:t>сельскохозяйственные кооперативы и члены таких кооперативов</a:t>
                      </a:r>
                    </a:p>
                    <a:p>
                      <a:pPr marL="285750" indent="-285750">
                        <a:buFont typeface="Arial" panose="020B0604020202020204" pitchFamily="34" charset="0"/>
                        <a:buChar char="•"/>
                      </a:pPr>
                      <a:r>
                        <a:rPr lang="ru-RU" sz="1400" b="0" dirty="0">
                          <a:solidFill>
                            <a:schemeClr val="tx1"/>
                          </a:solidFill>
                          <a:latin typeface="Century" panose="02040604050505020304" pitchFamily="18" charset="0"/>
                          <a:cs typeface="Arial" panose="020B0604020202020204" pitchFamily="34" charset="0"/>
                        </a:rPr>
                        <a:t>проекты в сферах туризма, экологии или спорта</a:t>
                      </a:r>
                    </a:p>
                    <a:p>
                      <a:pPr marL="285750" indent="-285750">
                        <a:buFont typeface="Arial" panose="020B0604020202020204" pitchFamily="34" charset="0"/>
                        <a:buChar char="•"/>
                      </a:pPr>
                      <a:r>
                        <a:rPr lang="ru-RU" sz="1400" b="0" dirty="0">
                          <a:solidFill>
                            <a:schemeClr val="tx1"/>
                          </a:solidFill>
                          <a:latin typeface="Century" panose="02040604050505020304" pitchFamily="18" charset="0"/>
                          <a:cs typeface="Arial" panose="020B0604020202020204" pitchFamily="34" charset="0"/>
                        </a:rPr>
                        <a:t>предприятия, созданные лицами старше 45 лет, в первый год создания</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130405071"/>
                  </a:ext>
                </a:extLst>
              </a:tr>
              <a:tr h="1138335">
                <a:tc>
                  <a:txBody>
                    <a:bodyPr/>
                    <a:lstStyle/>
                    <a:p>
                      <a:pPr algn="ctr"/>
                      <a:r>
                        <a:rPr lang="ru-RU" sz="1400" dirty="0">
                          <a:solidFill>
                            <a:schemeClr val="tx1"/>
                          </a:solidFill>
                          <a:latin typeface="Century" panose="02040604050505020304" pitchFamily="18" charset="0"/>
                          <a:cs typeface="Arial" panose="020B0604020202020204" pitchFamily="34" charset="0"/>
                        </a:rPr>
                        <a:t>3</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ru-RU" sz="1400" dirty="0">
                          <a:solidFill>
                            <a:schemeClr val="tx1"/>
                          </a:solidFill>
                          <a:latin typeface="Century" panose="02040604050505020304" pitchFamily="18" charset="0"/>
                          <a:cs typeface="Arial" panose="020B0604020202020204" pitchFamily="34" charset="0"/>
                        </a:rPr>
                        <a:t>4,5%</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ru-RU" sz="1400" dirty="0">
                          <a:solidFill>
                            <a:schemeClr val="tx1"/>
                          </a:solidFill>
                          <a:latin typeface="Century" panose="02040604050505020304" pitchFamily="18" charset="0"/>
                          <a:cs typeface="Arial" panose="020B0604020202020204" pitchFamily="34" charset="0"/>
                        </a:rPr>
                        <a:t>Виды деятельности: сельское хозяйство, обрабатывающие производства, научные исследования и разработки, образование, деятельность в области здравоохранения, общепит, бытовые и социальные услуги,</a:t>
                      </a:r>
                    </a:p>
                    <a:p>
                      <a:r>
                        <a:rPr lang="ru-RU" sz="1400" dirty="0">
                          <a:solidFill>
                            <a:schemeClr val="tx1"/>
                          </a:solidFill>
                          <a:latin typeface="Century" panose="02040604050505020304" pitchFamily="18" charset="0"/>
                          <a:cs typeface="Arial" panose="020B0604020202020204" pitchFamily="34" charset="0"/>
                        </a:rPr>
                        <a:t>а также относящиеся к 1-2 группе, но не имеющие достаточного залогового обеспечения.</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814330261"/>
                  </a:ext>
                </a:extLst>
              </a:tr>
              <a:tr h="543444">
                <a:tc>
                  <a:txBody>
                    <a:bodyPr/>
                    <a:lstStyle/>
                    <a:p>
                      <a:pPr algn="ctr"/>
                      <a:r>
                        <a:rPr lang="ru-RU" sz="1400" dirty="0">
                          <a:solidFill>
                            <a:schemeClr val="tx1"/>
                          </a:solidFill>
                          <a:latin typeface="Century" panose="02040604050505020304" pitchFamily="18" charset="0"/>
                          <a:cs typeface="Arial" panose="020B0604020202020204" pitchFamily="34" charset="0"/>
                        </a:rPr>
                        <a:t>4</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ru-RU" sz="1400" dirty="0">
                          <a:solidFill>
                            <a:schemeClr val="tx1"/>
                          </a:solidFill>
                          <a:latin typeface="Century" panose="02040604050505020304" pitchFamily="18" charset="0"/>
                          <a:cs typeface="Arial" panose="020B0604020202020204" pitchFamily="34" charset="0"/>
                        </a:rPr>
                        <a:t>7%</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ru-RU" sz="1400" dirty="0">
                          <a:solidFill>
                            <a:schemeClr val="tx1"/>
                          </a:solidFill>
                          <a:latin typeface="Century" panose="02040604050505020304" pitchFamily="18" charset="0"/>
                          <a:cs typeface="Arial" panose="020B0604020202020204" pitchFamily="34" charset="0"/>
                        </a:rPr>
                        <a:t>Прочие виды деятельности</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337860714"/>
                  </a:ext>
                </a:extLst>
              </a:tr>
            </a:tbl>
          </a:graphicData>
        </a:graphic>
      </p:graphicFrame>
    </p:spTree>
    <p:extLst>
      <p:ext uri="{BB962C8B-B14F-4D97-AF65-F5344CB8AC3E}">
        <p14:creationId xmlns:p14="http://schemas.microsoft.com/office/powerpoint/2010/main" val="1691707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711200" y="338464"/>
            <a:ext cx="8795206" cy="369332"/>
          </a:xfrm>
        </p:spPr>
        <p:txBody>
          <a:bodyPr/>
          <a:lstStyle/>
          <a:p>
            <a:pPr algn="ctr"/>
            <a:r>
              <a:rPr lang="ru-RU" sz="2400" dirty="0">
                <a:latin typeface="Arial Narrow" pitchFamily="34" charset="0"/>
              </a:rPr>
              <a:t>МКК Московский областной фонд микрофинансирования</a:t>
            </a:r>
            <a:endParaRPr lang="en-US" sz="2400" dirty="0">
              <a:latin typeface="Arial Narrow" pitchFamily="34" charset="0"/>
            </a:endParaRPr>
          </a:p>
        </p:txBody>
      </p:sp>
      <p:pic>
        <p:nvPicPr>
          <p:cNvPr id="14" name="Рисунок 13">
            <a:extLst>
              <a:ext uri="{FF2B5EF4-FFF2-40B4-BE49-F238E27FC236}">
                <a16:creationId xmlns:a16="http://schemas.microsoft.com/office/drawing/2014/main" xmlns="" id="{F5395DDE-06B0-44AA-9E08-38FE8DCC81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420" y="160743"/>
            <a:ext cx="963560" cy="547053"/>
          </a:xfrm>
          <a:prstGeom prst="rect">
            <a:avLst/>
          </a:prstGeom>
        </p:spPr>
      </p:pic>
      <p:sp>
        <p:nvSpPr>
          <p:cNvPr id="2" name="Номер слайда 1">
            <a:extLst>
              <a:ext uri="{FF2B5EF4-FFF2-40B4-BE49-F238E27FC236}">
                <a16:creationId xmlns:a16="http://schemas.microsoft.com/office/drawing/2014/main" xmlns="" id="{5C8F263E-9558-4634-83B5-8C1991014EDE}"/>
              </a:ext>
            </a:extLst>
          </p:cNvPr>
          <p:cNvSpPr>
            <a:spLocks noGrp="1"/>
          </p:cNvSpPr>
          <p:nvPr>
            <p:ph type="sldNum" sz="quarter" idx="10"/>
          </p:nvPr>
        </p:nvSpPr>
        <p:spPr/>
        <p:txBody>
          <a:bodyPr/>
          <a:lstStyle/>
          <a:p>
            <a:pPr>
              <a:defRPr/>
            </a:pPr>
            <a:fld id="{A75F70F0-0F10-43DB-B21C-44BBECAE22B0}" type="slidenum">
              <a:rPr lang="en-US" altLang="ru-RU" smtClean="0"/>
              <a:pPr>
                <a:defRPr/>
              </a:pPr>
              <a:t>2</a:t>
            </a:fld>
            <a:endParaRPr lang="en-US" altLang="ru-RU"/>
          </a:p>
        </p:txBody>
      </p:sp>
      <p:sp>
        <p:nvSpPr>
          <p:cNvPr id="9" name="Прямоугольник 8">
            <a:extLst>
              <a:ext uri="{FF2B5EF4-FFF2-40B4-BE49-F238E27FC236}">
                <a16:creationId xmlns:a16="http://schemas.microsoft.com/office/drawing/2014/main" xmlns="" id="{EABD46F8-9086-4DD9-BF1E-78BF09F6F637}"/>
              </a:ext>
            </a:extLst>
          </p:cNvPr>
          <p:cNvSpPr/>
          <p:nvPr/>
        </p:nvSpPr>
        <p:spPr>
          <a:xfrm>
            <a:off x="403741" y="744566"/>
            <a:ext cx="9034944" cy="36933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b="1" dirty="0">
                <a:solidFill>
                  <a:prstClr val="black"/>
                </a:solidFill>
                <a:latin typeface="+mn-lt"/>
                <a:cs typeface="+mn-cs"/>
              </a:rPr>
              <a:t>С</a:t>
            </a:r>
            <a:r>
              <a:rPr kumimoji="0" lang="ru-RU" b="1" i="0" u="none" strike="noStrike" kern="1200" cap="none" spc="0" normalizeH="0" baseline="0" noProof="0" dirty="0" err="1">
                <a:ln>
                  <a:noFill/>
                </a:ln>
                <a:solidFill>
                  <a:prstClr val="black"/>
                </a:solidFill>
                <a:effectLst/>
                <a:uLnTx/>
                <a:uFillTx/>
                <a:latin typeface="+mn-lt"/>
                <a:ea typeface="+mn-ea"/>
                <a:cs typeface="+mn-cs"/>
              </a:rPr>
              <a:t>пециальные</a:t>
            </a:r>
            <a:r>
              <a:rPr kumimoji="0" lang="ru-RU" b="1" i="0" u="none" strike="noStrike" kern="1200" cap="none" spc="0" normalizeH="0" baseline="0" noProof="0" dirty="0">
                <a:ln>
                  <a:noFill/>
                </a:ln>
                <a:solidFill>
                  <a:prstClr val="black"/>
                </a:solidFill>
                <a:effectLst/>
                <a:uLnTx/>
                <a:uFillTx/>
                <a:latin typeface="+mn-lt"/>
                <a:ea typeface="+mn-ea"/>
                <a:cs typeface="+mn-cs"/>
              </a:rPr>
              <a:t> программы </a:t>
            </a:r>
          </a:p>
        </p:txBody>
      </p:sp>
      <p:sp>
        <p:nvSpPr>
          <p:cNvPr id="17" name="Прямоугольник: скругленные углы 16">
            <a:extLst>
              <a:ext uri="{FF2B5EF4-FFF2-40B4-BE49-F238E27FC236}">
                <a16:creationId xmlns:a16="http://schemas.microsoft.com/office/drawing/2014/main" xmlns="" id="{D8DA43FC-7011-44EC-B637-362B067D2AD7}"/>
              </a:ext>
            </a:extLst>
          </p:cNvPr>
          <p:cNvSpPr/>
          <p:nvPr/>
        </p:nvSpPr>
        <p:spPr>
          <a:xfrm>
            <a:off x="575020" y="1483230"/>
            <a:ext cx="8755960" cy="1510101"/>
          </a:xfrm>
          <a:prstGeom prst="roundRect">
            <a:avLst>
              <a:gd name="adj" fmla="val 497"/>
            </a:avLst>
          </a:prstGeom>
          <a:ln w="19050">
            <a:noFill/>
          </a:ln>
        </p:spPr>
        <p:style>
          <a:lnRef idx="2">
            <a:schemeClr val="accent5"/>
          </a:lnRef>
          <a:fillRef idx="1">
            <a:schemeClr val="lt1"/>
          </a:fillRef>
          <a:effectRef idx="0">
            <a:schemeClr val="accent5"/>
          </a:effectRef>
          <a:fontRef idx="minor">
            <a:schemeClr val="dk1"/>
          </a:fontRef>
        </p:style>
        <p:txBody>
          <a:bodyPr rtlCol="0" anchor="t"/>
          <a:lstStyle/>
          <a:p>
            <a:pPr algn="just">
              <a:lnSpc>
                <a:spcPct val="107000"/>
              </a:lnSpc>
              <a:spcAft>
                <a:spcPts val="0"/>
              </a:spcAft>
            </a:pPr>
            <a:r>
              <a:rPr lang="ru-RU" sz="1400" dirty="0">
                <a:effectLst/>
                <a:latin typeface="Century" panose="02040604050505020304" pitchFamily="18" charset="0"/>
                <a:ea typeface="Calibri" panose="020F0502020204030204" pitchFamily="34" charset="0"/>
                <a:cs typeface="Times New Roman" panose="02020603050405020304" pitchFamily="18" charset="0"/>
              </a:rPr>
              <a:t>Для субъектов МСП приоритетных категорий или видов деятельности: </a:t>
            </a: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до 0,5 млн. без залога; до 3 млн. руб. с поручительством Гарантийного фонда или залогом;</a:t>
            </a: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ставка – 3,5%, срок до 2 лет</a:t>
            </a: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отсутствие убытков за 6 мес., устойчивое финансовое положение</a:t>
            </a: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отсутствие отрицательной кредитной истории до 01.04.20</a:t>
            </a:r>
          </a:p>
          <a:p>
            <a:pPr marL="342900" lvl="0" indent="-342900" algn="just">
              <a:lnSpc>
                <a:spcPct val="107000"/>
              </a:lnSpc>
              <a:spcAft>
                <a:spcPts val="800"/>
              </a:spcAft>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период деятельности (поступление выручки) не менее 6 мес.</a:t>
            </a:r>
          </a:p>
          <a:p>
            <a:pPr lvl="0"/>
            <a:endParaRPr lang="ru-RU" sz="1400" dirty="0"/>
          </a:p>
        </p:txBody>
      </p:sp>
      <p:sp>
        <p:nvSpPr>
          <p:cNvPr id="3" name="TextBox 2">
            <a:extLst>
              <a:ext uri="{FF2B5EF4-FFF2-40B4-BE49-F238E27FC236}">
                <a16:creationId xmlns:a16="http://schemas.microsoft.com/office/drawing/2014/main" xmlns="" id="{F03AD06F-0BF0-4F9D-A121-9D390A572FB1}"/>
              </a:ext>
            </a:extLst>
          </p:cNvPr>
          <p:cNvSpPr txBox="1"/>
          <p:nvPr/>
        </p:nvSpPr>
        <p:spPr>
          <a:xfrm>
            <a:off x="575020" y="1113898"/>
            <a:ext cx="3601563" cy="369332"/>
          </a:xfrm>
          <a:prstGeom prst="rect">
            <a:avLst/>
          </a:prstGeom>
          <a:noFill/>
        </p:spPr>
        <p:txBody>
          <a:bodyPr wrap="none" rtlCol="0">
            <a:spAutoFit/>
          </a:bodyPr>
          <a:lstStyle/>
          <a:p>
            <a:r>
              <a:rPr lang="ru-RU" b="1" dirty="0"/>
              <a:t>«Приоритетный» - 3,5% </a:t>
            </a:r>
            <a:r>
              <a:rPr lang="ru-RU" sz="1200" b="1" dirty="0"/>
              <a:t>годовых</a:t>
            </a:r>
            <a:endParaRPr lang="ru-RU" b="1" dirty="0"/>
          </a:p>
        </p:txBody>
      </p:sp>
      <p:cxnSp>
        <p:nvCxnSpPr>
          <p:cNvPr id="5" name="Прямая соединительная линия 4">
            <a:extLst>
              <a:ext uri="{FF2B5EF4-FFF2-40B4-BE49-F238E27FC236}">
                <a16:creationId xmlns:a16="http://schemas.microsoft.com/office/drawing/2014/main" xmlns="" id="{7161F8D3-BE35-4A22-AB0C-39F9D1D2AB27}"/>
              </a:ext>
            </a:extLst>
          </p:cNvPr>
          <p:cNvCxnSpPr>
            <a:cxnSpLocks/>
          </p:cNvCxnSpPr>
          <p:nvPr/>
        </p:nvCxnSpPr>
        <p:spPr bwMode="auto">
          <a:xfrm>
            <a:off x="575020" y="1439237"/>
            <a:ext cx="882127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 name="Прямоугольник: скругленные углы 10">
            <a:extLst>
              <a:ext uri="{FF2B5EF4-FFF2-40B4-BE49-F238E27FC236}">
                <a16:creationId xmlns:a16="http://schemas.microsoft.com/office/drawing/2014/main" xmlns="" id="{F406D88F-48BE-4523-BA51-D7520F515885}"/>
              </a:ext>
            </a:extLst>
          </p:cNvPr>
          <p:cNvSpPr/>
          <p:nvPr/>
        </p:nvSpPr>
        <p:spPr>
          <a:xfrm>
            <a:off x="575020" y="3318670"/>
            <a:ext cx="8755960" cy="1648680"/>
          </a:xfrm>
          <a:prstGeom prst="roundRect">
            <a:avLst>
              <a:gd name="adj" fmla="val 497"/>
            </a:avLst>
          </a:prstGeom>
          <a:ln w="19050">
            <a:noFill/>
          </a:ln>
        </p:spPr>
        <p:style>
          <a:lnRef idx="2">
            <a:schemeClr val="accent5"/>
          </a:lnRef>
          <a:fillRef idx="1">
            <a:schemeClr val="lt1"/>
          </a:fillRef>
          <a:effectRef idx="0">
            <a:schemeClr val="accent5"/>
          </a:effectRef>
          <a:fontRef idx="minor">
            <a:schemeClr val="dk1"/>
          </a:fontRef>
        </p:style>
        <p:txBody>
          <a:bodyPr rtlCol="0" anchor="t"/>
          <a:lstStyle/>
          <a:p>
            <a:pPr algn="just">
              <a:lnSpc>
                <a:spcPct val="107000"/>
              </a:lnSpc>
              <a:spcAft>
                <a:spcPts val="0"/>
              </a:spcAft>
            </a:pPr>
            <a:r>
              <a:rPr lang="ru-RU" sz="1400" dirty="0">
                <a:latin typeface="Century" panose="02040604050505020304" pitchFamily="18" charset="0"/>
                <a:ea typeface="Calibri" panose="020F0502020204030204" pitchFamily="34" charset="0"/>
                <a:cs typeface="Times New Roman" panose="02020603050405020304" pitchFamily="18" charset="0"/>
              </a:rPr>
              <a:t>П</a:t>
            </a:r>
            <a:r>
              <a:rPr lang="ru-RU" sz="1400" dirty="0">
                <a:effectLst/>
                <a:latin typeface="Century" panose="02040604050505020304" pitchFamily="18" charset="0"/>
                <a:ea typeface="Calibri" panose="020F0502020204030204" pitchFamily="34" charset="0"/>
                <a:cs typeface="Times New Roman" panose="02020603050405020304" pitchFamily="18" charset="0"/>
              </a:rPr>
              <a:t>оддержка развития МСП в округах Коломна, Зарайск, Лотошино, Шаховская, Серебряные Пруды, Шатура, Волоколамский, Орехово-Зуевский, Луховицы, Электрогорск:</a:t>
            </a: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до 5 млн. руб. для приоритетных отраслей; до 3 млн. для прочих</a:t>
            </a: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ставка - 1%; срок до 3 лет.</a:t>
            </a: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отсутствие убытков за 6 мес., устойчивое финансовое положение</a:t>
            </a:r>
          </a:p>
          <a:p>
            <a:pPr marL="342900" lvl="0" indent="-342900" algn="just">
              <a:spcAft>
                <a:spcPts val="0"/>
              </a:spcAft>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отсутствие отрицательной кредитной истории до 01.04.20</a:t>
            </a:r>
          </a:p>
          <a:p>
            <a:pPr marL="342900" lvl="0" indent="-342900" algn="just">
              <a:spcAft>
                <a:spcPts val="0"/>
              </a:spcAft>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rPr>
              <a:t>период деятельности (поступление выручки) не менее 6 мес.</a:t>
            </a:r>
            <a:endParaRPr lang="ru-RU" sz="1100" dirty="0">
              <a:latin typeface="Century" panose="02040604050505020304" pitchFamily="18" charset="0"/>
            </a:endParaRPr>
          </a:p>
        </p:txBody>
      </p:sp>
      <p:sp>
        <p:nvSpPr>
          <p:cNvPr id="12" name="TextBox 11">
            <a:extLst>
              <a:ext uri="{FF2B5EF4-FFF2-40B4-BE49-F238E27FC236}">
                <a16:creationId xmlns:a16="http://schemas.microsoft.com/office/drawing/2014/main" xmlns="" id="{06190B7E-527A-4CD4-8AFA-4D4C4BE275E1}"/>
              </a:ext>
            </a:extLst>
          </p:cNvPr>
          <p:cNvSpPr txBox="1"/>
          <p:nvPr/>
        </p:nvSpPr>
        <p:spPr>
          <a:xfrm>
            <a:off x="575020" y="2949338"/>
            <a:ext cx="4390304" cy="369332"/>
          </a:xfrm>
          <a:prstGeom prst="rect">
            <a:avLst/>
          </a:prstGeom>
          <a:noFill/>
        </p:spPr>
        <p:txBody>
          <a:bodyPr wrap="none" rtlCol="0">
            <a:spAutoFit/>
          </a:bodyPr>
          <a:lstStyle/>
          <a:p>
            <a:r>
              <a:rPr lang="ru-RU" b="1" dirty="0"/>
              <a:t>«Удаленные территории» - 1% </a:t>
            </a:r>
            <a:r>
              <a:rPr lang="ru-RU" sz="1200" b="1" dirty="0"/>
              <a:t>годовых</a:t>
            </a:r>
            <a:endParaRPr lang="ru-RU" b="1" dirty="0"/>
          </a:p>
        </p:txBody>
      </p:sp>
      <p:cxnSp>
        <p:nvCxnSpPr>
          <p:cNvPr id="13" name="Прямая соединительная линия 12">
            <a:extLst>
              <a:ext uri="{FF2B5EF4-FFF2-40B4-BE49-F238E27FC236}">
                <a16:creationId xmlns:a16="http://schemas.microsoft.com/office/drawing/2014/main" xmlns="" id="{5DB69F93-4306-4CE8-B7AC-258378EB9D0F}"/>
              </a:ext>
            </a:extLst>
          </p:cNvPr>
          <p:cNvCxnSpPr>
            <a:cxnSpLocks/>
          </p:cNvCxnSpPr>
          <p:nvPr/>
        </p:nvCxnSpPr>
        <p:spPr bwMode="auto">
          <a:xfrm>
            <a:off x="575020" y="3274677"/>
            <a:ext cx="882127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 name="Прямоугольник: скругленные углы 14">
            <a:extLst>
              <a:ext uri="{FF2B5EF4-FFF2-40B4-BE49-F238E27FC236}">
                <a16:creationId xmlns:a16="http://schemas.microsoft.com/office/drawing/2014/main" xmlns="" id="{6DA21403-7F3E-4523-A2FC-4252515BD5E3}"/>
              </a:ext>
            </a:extLst>
          </p:cNvPr>
          <p:cNvSpPr/>
          <p:nvPr/>
        </p:nvSpPr>
        <p:spPr>
          <a:xfrm>
            <a:off x="575020" y="5380675"/>
            <a:ext cx="8755960" cy="1137190"/>
          </a:xfrm>
          <a:prstGeom prst="roundRect">
            <a:avLst>
              <a:gd name="adj" fmla="val 497"/>
            </a:avLst>
          </a:prstGeom>
          <a:ln w="19050">
            <a:noFill/>
          </a:ln>
        </p:spPr>
        <p:style>
          <a:lnRef idx="2">
            <a:schemeClr val="accent5"/>
          </a:lnRef>
          <a:fillRef idx="1">
            <a:schemeClr val="lt1"/>
          </a:fillRef>
          <a:effectRef idx="0">
            <a:schemeClr val="accent5"/>
          </a:effectRef>
          <a:fontRef idx="minor">
            <a:schemeClr val="dk1"/>
          </a:fontRef>
        </p:style>
        <p:txBody>
          <a:bodyPr rtlCol="0" anchor="t"/>
          <a:lstStyle/>
          <a:p>
            <a:pPr algn="just">
              <a:lnSpc>
                <a:spcPct val="107000"/>
              </a:lnSpc>
              <a:spcAft>
                <a:spcPts val="800"/>
              </a:spcAft>
            </a:pPr>
            <a:r>
              <a:rPr lang="ru-RU" sz="1400" dirty="0">
                <a:latin typeface="Century" panose="02040604050505020304" pitchFamily="18" charset="0"/>
                <a:ea typeface="Calibri" panose="020F0502020204030204" pitchFamily="34" charset="0"/>
                <a:cs typeface="Times New Roman" panose="02020603050405020304" pitchFamily="18" charset="0"/>
              </a:rPr>
              <a:t>Поддержка начинающих и стартапов</a:t>
            </a:r>
            <a:r>
              <a:rPr lang="ru-RU" sz="1400" dirty="0">
                <a:effectLst/>
                <a:latin typeface="Century" panose="02040604050505020304" pitchFamily="18" charset="0"/>
                <a:ea typeface="Calibri" panose="020F0502020204030204" pitchFamily="34" charset="0"/>
                <a:cs typeface="Times New Roman" panose="02020603050405020304" pitchFamily="18" charset="0"/>
              </a:rPr>
              <a:t>: </a:t>
            </a: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от 50 до 500 тыс. руб. сроком до 3 лет (до 1 млн. с поручительством Гарантийного фонда)</a:t>
            </a: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4,5% - для приоритетных категорий или видов деятельности;   7%   - для иных;</a:t>
            </a:r>
          </a:p>
          <a:p>
            <a:pPr marL="342900" lvl="0" indent="-342900" algn="just">
              <a:lnSpc>
                <a:spcPct val="107000"/>
              </a:lnSpc>
              <a:spcAft>
                <a:spcPts val="800"/>
              </a:spcAft>
              <a:buFont typeface="Times New Roman" panose="02020603050405020304" pitchFamily="18" charset="0"/>
              <a:buChar char="-"/>
            </a:pPr>
            <a:r>
              <a:rPr lang="ru-RU" sz="1400" dirty="0">
                <a:latin typeface="Century" panose="02040604050505020304" pitchFamily="18" charset="0"/>
                <a:ea typeface="Calibri" panose="020F0502020204030204" pitchFamily="34" charset="0"/>
                <a:cs typeface="Times New Roman" panose="02020603050405020304" pitchFamily="18" charset="0"/>
              </a:rPr>
              <a:t>Без залога</a:t>
            </a:r>
            <a:r>
              <a:rPr lang="ru-RU" sz="1400" dirty="0">
                <a:effectLst/>
                <a:latin typeface="Century" panose="02040604050505020304" pitchFamily="18" charset="0"/>
                <a:ea typeface="Calibri" panose="020F0502020204030204" pitchFamily="34" charset="0"/>
                <a:cs typeface="Times New Roman" panose="02020603050405020304" pitchFamily="18" charset="0"/>
              </a:rPr>
              <a:t>. Для ООО поручительство учредителей, для ИП – супруги.</a:t>
            </a:r>
          </a:p>
          <a:p>
            <a:pPr lvl="0"/>
            <a:endParaRPr lang="ru-RU" sz="1100" dirty="0">
              <a:latin typeface="Century" panose="02040604050505020304" pitchFamily="18" charset="0"/>
            </a:endParaRPr>
          </a:p>
        </p:txBody>
      </p:sp>
      <p:sp>
        <p:nvSpPr>
          <p:cNvPr id="16" name="TextBox 15">
            <a:extLst>
              <a:ext uri="{FF2B5EF4-FFF2-40B4-BE49-F238E27FC236}">
                <a16:creationId xmlns:a16="http://schemas.microsoft.com/office/drawing/2014/main" xmlns="" id="{5C72DFDA-0045-4F3D-9D2B-6331C23DA6C5}"/>
              </a:ext>
            </a:extLst>
          </p:cNvPr>
          <p:cNvSpPr txBox="1"/>
          <p:nvPr/>
        </p:nvSpPr>
        <p:spPr>
          <a:xfrm>
            <a:off x="575020" y="5011342"/>
            <a:ext cx="4136838" cy="369332"/>
          </a:xfrm>
          <a:prstGeom prst="rect">
            <a:avLst/>
          </a:prstGeom>
          <a:noFill/>
        </p:spPr>
        <p:txBody>
          <a:bodyPr wrap="none" rtlCol="0">
            <a:spAutoFit/>
          </a:bodyPr>
          <a:lstStyle/>
          <a:p>
            <a:r>
              <a:rPr lang="ru-RU" b="1" dirty="0"/>
              <a:t>«Начни свое дело» - </a:t>
            </a:r>
            <a:r>
              <a:rPr lang="ru-RU" sz="1400" b="1" dirty="0"/>
              <a:t>от</a:t>
            </a:r>
            <a:r>
              <a:rPr lang="ru-RU" b="1" dirty="0"/>
              <a:t> 4,5% </a:t>
            </a:r>
            <a:r>
              <a:rPr lang="ru-RU" sz="1200" b="1" dirty="0"/>
              <a:t>годовых</a:t>
            </a:r>
            <a:endParaRPr lang="ru-RU" b="1" dirty="0"/>
          </a:p>
        </p:txBody>
      </p:sp>
      <p:cxnSp>
        <p:nvCxnSpPr>
          <p:cNvPr id="19" name="Прямая соединительная линия 18">
            <a:extLst>
              <a:ext uri="{FF2B5EF4-FFF2-40B4-BE49-F238E27FC236}">
                <a16:creationId xmlns:a16="http://schemas.microsoft.com/office/drawing/2014/main" xmlns="" id="{D98DE968-B646-423C-9017-276F83944E12}"/>
              </a:ext>
            </a:extLst>
          </p:cNvPr>
          <p:cNvCxnSpPr>
            <a:cxnSpLocks/>
          </p:cNvCxnSpPr>
          <p:nvPr/>
        </p:nvCxnSpPr>
        <p:spPr bwMode="auto">
          <a:xfrm>
            <a:off x="575020" y="5336681"/>
            <a:ext cx="882127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280932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711200" y="338464"/>
            <a:ext cx="8795206" cy="369332"/>
          </a:xfrm>
        </p:spPr>
        <p:txBody>
          <a:bodyPr/>
          <a:lstStyle/>
          <a:p>
            <a:pPr algn="ctr"/>
            <a:r>
              <a:rPr lang="ru-RU" sz="2400" dirty="0">
                <a:latin typeface="Arial Narrow" pitchFamily="34" charset="0"/>
              </a:rPr>
              <a:t>МКК Московский областной фонд микрофинансирования</a:t>
            </a:r>
            <a:endParaRPr lang="en-US" sz="2400" dirty="0">
              <a:latin typeface="Arial Narrow" pitchFamily="34" charset="0"/>
            </a:endParaRPr>
          </a:p>
        </p:txBody>
      </p:sp>
      <p:pic>
        <p:nvPicPr>
          <p:cNvPr id="14" name="Рисунок 13">
            <a:extLst>
              <a:ext uri="{FF2B5EF4-FFF2-40B4-BE49-F238E27FC236}">
                <a16:creationId xmlns:a16="http://schemas.microsoft.com/office/drawing/2014/main" xmlns="" id="{F5395DDE-06B0-44AA-9E08-38FE8DCC81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420" y="160743"/>
            <a:ext cx="963560" cy="547053"/>
          </a:xfrm>
          <a:prstGeom prst="rect">
            <a:avLst/>
          </a:prstGeom>
        </p:spPr>
      </p:pic>
      <p:sp>
        <p:nvSpPr>
          <p:cNvPr id="2" name="Номер слайда 1">
            <a:extLst>
              <a:ext uri="{FF2B5EF4-FFF2-40B4-BE49-F238E27FC236}">
                <a16:creationId xmlns:a16="http://schemas.microsoft.com/office/drawing/2014/main" xmlns="" id="{5C8F263E-9558-4634-83B5-8C1991014EDE}"/>
              </a:ext>
            </a:extLst>
          </p:cNvPr>
          <p:cNvSpPr>
            <a:spLocks noGrp="1"/>
          </p:cNvSpPr>
          <p:nvPr>
            <p:ph type="sldNum" sz="quarter" idx="10"/>
          </p:nvPr>
        </p:nvSpPr>
        <p:spPr/>
        <p:txBody>
          <a:bodyPr/>
          <a:lstStyle/>
          <a:p>
            <a:pPr>
              <a:defRPr/>
            </a:pPr>
            <a:fld id="{A75F70F0-0F10-43DB-B21C-44BBECAE22B0}" type="slidenum">
              <a:rPr lang="en-US" altLang="ru-RU" smtClean="0"/>
              <a:pPr>
                <a:defRPr/>
              </a:pPr>
              <a:t>3</a:t>
            </a:fld>
            <a:endParaRPr lang="en-US" altLang="ru-RU"/>
          </a:p>
        </p:txBody>
      </p:sp>
      <p:sp>
        <p:nvSpPr>
          <p:cNvPr id="9" name="Прямоугольник 8">
            <a:extLst>
              <a:ext uri="{FF2B5EF4-FFF2-40B4-BE49-F238E27FC236}">
                <a16:creationId xmlns:a16="http://schemas.microsoft.com/office/drawing/2014/main" xmlns="" id="{EABD46F8-9086-4DD9-BF1E-78BF09F6F637}"/>
              </a:ext>
            </a:extLst>
          </p:cNvPr>
          <p:cNvSpPr/>
          <p:nvPr/>
        </p:nvSpPr>
        <p:spPr>
          <a:xfrm>
            <a:off x="403741" y="744566"/>
            <a:ext cx="9034944" cy="36933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b="1" dirty="0">
                <a:solidFill>
                  <a:prstClr val="black"/>
                </a:solidFill>
                <a:latin typeface="+mn-lt"/>
                <a:cs typeface="+mn-cs"/>
              </a:rPr>
              <a:t>С</a:t>
            </a:r>
            <a:r>
              <a:rPr kumimoji="0" lang="ru-RU" b="1" i="0" u="none" strike="noStrike" kern="1200" cap="none" spc="0" normalizeH="0" baseline="0" noProof="0" dirty="0" err="1">
                <a:ln>
                  <a:noFill/>
                </a:ln>
                <a:solidFill>
                  <a:prstClr val="black"/>
                </a:solidFill>
                <a:effectLst/>
                <a:uLnTx/>
                <a:uFillTx/>
                <a:latin typeface="+mn-lt"/>
                <a:ea typeface="+mn-ea"/>
                <a:cs typeface="+mn-cs"/>
              </a:rPr>
              <a:t>пециальные</a:t>
            </a:r>
            <a:r>
              <a:rPr kumimoji="0" lang="ru-RU" b="1" i="0" u="none" strike="noStrike" kern="1200" cap="none" spc="0" normalizeH="0" baseline="0" noProof="0" dirty="0">
                <a:ln>
                  <a:noFill/>
                </a:ln>
                <a:solidFill>
                  <a:prstClr val="black"/>
                </a:solidFill>
                <a:effectLst/>
                <a:uLnTx/>
                <a:uFillTx/>
                <a:latin typeface="+mn-lt"/>
                <a:ea typeface="+mn-ea"/>
                <a:cs typeface="+mn-cs"/>
              </a:rPr>
              <a:t> программы </a:t>
            </a:r>
          </a:p>
        </p:txBody>
      </p:sp>
      <p:sp>
        <p:nvSpPr>
          <p:cNvPr id="17" name="Прямоугольник: скругленные углы 16">
            <a:extLst>
              <a:ext uri="{FF2B5EF4-FFF2-40B4-BE49-F238E27FC236}">
                <a16:creationId xmlns:a16="http://schemas.microsoft.com/office/drawing/2014/main" xmlns="" id="{D8DA43FC-7011-44EC-B637-362B067D2AD7}"/>
              </a:ext>
            </a:extLst>
          </p:cNvPr>
          <p:cNvSpPr/>
          <p:nvPr/>
        </p:nvSpPr>
        <p:spPr>
          <a:xfrm>
            <a:off x="575020" y="1483231"/>
            <a:ext cx="8755960" cy="1307006"/>
          </a:xfrm>
          <a:prstGeom prst="roundRect">
            <a:avLst>
              <a:gd name="adj" fmla="val 497"/>
            </a:avLst>
          </a:prstGeom>
          <a:ln w="19050">
            <a:noFill/>
          </a:ln>
        </p:spPr>
        <p:style>
          <a:lnRef idx="2">
            <a:schemeClr val="accent5"/>
          </a:lnRef>
          <a:fillRef idx="1">
            <a:schemeClr val="lt1"/>
          </a:fillRef>
          <a:effectRef idx="0">
            <a:schemeClr val="accent5"/>
          </a:effectRef>
          <a:fontRef idx="minor">
            <a:schemeClr val="dk1"/>
          </a:fontRef>
        </p:style>
        <p:txBody>
          <a:bodyPr rtlCol="0" anchor="t"/>
          <a:lstStyle/>
          <a:p>
            <a:pPr algn="just">
              <a:lnSpc>
                <a:spcPct val="107000"/>
              </a:lnSpc>
              <a:spcAft>
                <a:spcPts val="0"/>
              </a:spcAft>
            </a:pPr>
            <a:r>
              <a:rPr lang="ru-RU" sz="1400" dirty="0">
                <a:effectLst/>
                <a:latin typeface="Century" panose="02040604050505020304" pitchFamily="18" charset="0"/>
                <a:ea typeface="Calibri" panose="020F0502020204030204" pitchFamily="34" charset="0"/>
                <a:cs typeface="Times New Roman" panose="02020603050405020304" pitchFamily="18" charset="0"/>
              </a:rPr>
              <a:t>поддержка предпринимателей в возрасте до 35 лет:</a:t>
            </a: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до 5 млн. руб. для приоритетных видов деятельности; до 3 млн. руб. для иных</a:t>
            </a: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ставка – 3,5%, срок до 2 лет; залог и/или поручительство;</a:t>
            </a:r>
          </a:p>
          <a:p>
            <a:pPr marL="342900" lvl="0" indent="-342900" algn="just">
              <a:lnSpc>
                <a:spcPct val="107000"/>
              </a:lnSpc>
              <a:spcAft>
                <a:spcPts val="800"/>
              </a:spcAft>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Без залога до 0,5 </a:t>
            </a:r>
            <a:r>
              <a:rPr lang="ru-RU" sz="1400" dirty="0" err="1">
                <a:effectLst/>
                <a:latin typeface="Century" panose="02040604050505020304" pitchFamily="18" charset="0"/>
                <a:ea typeface="Calibri" panose="020F0502020204030204" pitchFamily="34" charset="0"/>
                <a:cs typeface="Times New Roman" panose="02020603050405020304" pitchFamily="18" charset="0"/>
              </a:rPr>
              <a:t>млн.руб</a:t>
            </a:r>
            <a:r>
              <a:rPr lang="ru-RU" sz="1400" dirty="0">
                <a:effectLst/>
                <a:latin typeface="Century" panose="02040604050505020304" pitchFamily="18" charset="0"/>
                <a:ea typeface="Calibri" panose="020F0502020204030204" pitchFamily="34" charset="0"/>
                <a:cs typeface="Times New Roman" panose="02020603050405020304" pitchFamily="18" charset="0"/>
              </a:rPr>
              <a:t>. или до 1 млн. при сроке </a:t>
            </a:r>
            <a:r>
              <a:rPr lang="ru-RU" sz="1400" dirty="0" err="1">
                <a:effectLst/>
                <a:latin typeface="Century" panose="02040604050505020304" pitchFamily="18" charset="0"/>
                <a:ea typeface="Calibri" panose="020F0502020204030204" pitchFamily="34" charset="0"/>
                <a:cs typeface="Times New Roman" panose="02020603050405020304" pitchFamily="18" charset="0"/>
              </a:rPr>
              <a:t>деят</a:t>
            </a:r>
            <a:r>
              <a:rPr lang="ru-RU" sz="1400" dirty="0">
                <a:effectLst/>
                <a:latin typeface="Century" panose="02040604050505020304" pitchFamily="18" charset="0"/>
                <a:ea typeface="Calibri" panose="020F0502020204030204" pitchFamily="34" charset="0"/>
                <a:cs typeface="Times New Roman" panose="02020603050405020304" pitchFamily="18" charset="0"/>
              </a:rPr>
              <a:t>. от 2 лет, чистых активах не менее 3 млн. и наличии положительной кредитной истории заемщика и бенифициаров.</a:t>
            </a:r>
          </a:p>
          <a:p>
            <a:pPr lvl="0"/>
            <a:endParaRPr lang="ru-RU" sz="1100" dirty="0">
              <a:latin typeface="Century" panose="02040604050505020304" pitchFamily="18" charset="0"/>
            </a:endParaRPr>
          </a:p>
        </p:txBody>
      </p:sp>
      <p:sp>
        <p:nvSpPr>
          <p:cNvPr id="3" name="TextBox 2">
            <a:extLst>
              <a:ext uri="{FF2B5EF4-FFF2-40B4-BE49-F238E27FC236}">
                <a16:creationId xmlns:a16="http://schemas.microsoft.com/office/drawing/2014/main" xmlns="" id="{F03AD06F-0BF0-4F9D-A121-9D390A572FB1}"/>
              </a:ext>
            </a:extLst>
          </p:cNvPr>
          <p:cNvSpPr txBox="1"/>
          <p:nvPr/>
        </p:nvSpPr>
        <p:spPr>
          <a:xfrm>
            <a:off x="575020" y="1113898"/>
            <a:ext cx="5083764" cy="369332"/>
          </a:xfrm>
          <a:prstGeom prst="rect">
            <a:avLst/>
          </a:prstGeom>
          <a:noFill/>
        </p:spPr>
        <p:txBody>
          <a:bodyPr wrap="none" rtlCol="0">
            <a:spAutoFit/>
          </a:bodyPr>
          <a:lstStyle/>
          <a:p>
            <a:r>
              <a:rPr lang="ru-RU" b="1" dirty="0"/>
              <a:t>«Молодой предприниматель» - 3,5% </a:t>
            </a:r>
            <a:r>
              <a:rPr lang="ru-RU" sz="1200" b="1" dirty="0"/>
              <a:t>годовых</a:t>
            </a:r>
            <a:endParaRPr lang="ru-RU" b="1" dirty="0"/>
          </a:p>
        </p:txBody>
      </p:sp>
      <p:cxnSp>
        <p:nvCxnSpPr>
          <p:cNvPr id="5" name="Прямая соединительная линия 4">
            <a:extLst>
              <a:ext uri="{FF2B5EF4-FFF2-40B4-BE49-F238E27FC236}">
                <a16:creationId xmlns:a16="http://schemas.microsoft.com/office/drawing/2014/main" xmlns="" id="{7161F8D3-BE35-4A22-AB0C-39F9D1D2AB27}"/>
              </a:ext>
            </a:extLst>
          </p:cNvPr>
          <p:cNvCxnSpPr>
            <a:cxnSpLocks/>
          </p:cNvCxnSpPr>
          <p:nvPr/>
        </p:nvCxnSpPr>
        <p:spPr bwMode="auto">
          <a:xfrm>
            <a:off x="575020" y="1439237"/>
            <a:ext cx="882127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 name="Прямоугольник: скругленные углы 10">
            <a:extLst>
              <a:ext uri="{FF2B5EF4-FFF2-40B4-BE49-F238E27FC236}">
                <a16:creationId xmlns:a16="http://schemas.microsoft.com/office/drawing/2014/main" xmlns="" id="{F406D88F-48BE-4523-BA51-D7520F515885}"/>
              </a:ext>
            </a:extLst>
          </p:cNvPr>
          <p:cNvSpPr/>
          <p:nvPr/>
        </p:nvSpPr>
        <p:spPr>
          <a:xfrm>
            <a:off x="575020" y="3159568"/>
            <a:ext cx="8755960" cy="1307005"/>
          </a:xfrm>
          <a:prstGeom prst="roundRect">
            <a:avLst>
              <a:gd name="adj" fmla="val 497"/>
            </a:avLst>
          </a:prstGeom>
          <a:ln w="19050">
            <a:noFill/>
          </a:ln>
        </p:spPr>
        <p:style>
          <a:lnRef idx="2">
            <a:schemeClr val="accent5"/>
          </a:lnRef>
          <a:fillRef idx="1">
            <a:schemeClr val="lt1"/>
          </a:fillRef>
          <a:effectRef idx="0">
            <a:schemeClr val="accent5"/>
          </a:effectRef>
          <a:fontRef idx="minor">
            <a:schemeClr val="dk1"/>
          </a:fontRef>
        </p:style>
        <p:txBody>
          <a:bodyPr rtlCol="0" anchor="t"/>
          <a:lstStyle/>
          <a:p>
            <a:pPr algn="just">
              <a:lnSpc>
                <a:spcPct val="107000"/>
              </a:lnSpc>
              <a:spcAft>
                <a:spcPts val="800"/>
              </a:spcAft>
            </a:pPr>
            <a:r>
              <a:rPr lang="ru-RU" sz="1400" dirty="0">
                <a:effectLst/>
                <a:latin typeface="Century" panose="02040604050505020304" pitchFamily="18" charset="0"/>
                <a:ea typeface="Calibri" panose="020F0502020204030204" pitchFamily="34" charset="0"/>
                <a:cs typeface="Times New Roman" panose="02020603050405020304" pitchFamily="18" charset="0"/>
              </a:rPr>
              <a:t>на погашение действующих кредитов/займов, использованных для предпринимательской деятельности со ставкой не менее 8% годовых: </a:t>
            </a: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до 5 млн. руб. для приоритетных категорий или видов деятельности; до 3 млн. руб. для иных</a:t>
            </a: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ставка – 3,5% для приоритетных категорий или видов деятельности; 4,5% для иных</a:t>
            </a:r>
          </a:p>
          <a:p>
            <a:pPr marL="342900" lvl="0" indent="-342900" algn="just">
              <a:lnSpc>
                <a:spcPct val="107000"/>
              </a:lnSpc>
              <a:spcAft>
                <a:spcPts val="800"/>
              </a:spcAft>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наличие положительной кредитной истории; залог и/или поручительство.</a:t>
            </a:r>
          </a:p>
        </p:txBody>
      </p:sp>
      <p:sp>
        <p:nvSpPr>
          <p:cNvPr id="12" name="TextBox 11">
            <a:extLst>
              <a:ext uri="{FF2B5EF4-FFF2-40B4-BE49-F238E27FC236}">
                <a16:creationId xmlns:a16="http://schemas.microsoft.com/office/drawing/2014/main" xmlns="" id="{06190B7E-527A-4CD4-8AFA-4D4C4BE275E1}"/>
              </a:ext>
            </a:extLst>
          </p:cNvPr>
          <p:cNvSpPr txBox="1"/>
          <p:nvPr/>
        </p:nvSpPr>
        <p:spPr>
          <a:xfrm>
            <a:off x="575020" y="2790237"/>
            <a:ext cx="4756367" cy="369332"/>
          </a:xfrm>
          <a:prstGeom prst="rect">
            <a:avLst/>
          </a:prstGeom>
          <a:noFill/>
        </p:spPr>
        <p:txBody>
          <a:bodyPr wrap="none" rtlCol="0">
            <a:spAutoFit/>
          </a:bodyPr>
          <a:lstStyle/>
          <a:p>
            <a:r>
              <a:rPr lang="ru-RU" b="1" dirty="0"/>
              <a:t>«Рефинансирование» - 3,5%-4,5% </a:t>
            </a:r>
            <a:r>
              <a:rPr lang="ru-RU" sz="1200" b="1" dirty="0"/>
              <a:t>годовых</a:t>
            </a:r>
            <a:endParaRPr lang="ru-RU" b="1" dirty="0"/>
          </a:p>
        </p:txBody>
      </p:sp>
      <p:cxnSp>
        <p:nvCxnSpPr>
          <p:cNvPr id="13" name="Прямая соединительная линия 12">
            <a:extLst>
              <a:ext uri="{FF2B5EF4-FFF2-40B4-BE49-F238E27FC236}">
                <a16:creationId xmlns:a16="http://schemas.microsoft.com/office/drawing/2014/main" xmlns="" id="{5DB69F93-4306-4CE8-B7AC-258378EB9D0F}"/>
              </a:ext>
            </a:extLst>
          </p:cNvPr>
          <p:cNvCxnSpPr>
            <a:cxnSpLocks/>
          </p:cNvCxnSpPr>
          <p:nvPr/>
        </p:nvCxnSpPr>
        <p:spPr bwMode="auto">
          <a:xfrm>
            <a:off x="575020" y="3115576"/>
            <a:ext cx="882127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 name="Прямоугольник: скругленные углы 14">
            <a:extLst>
              <a:ext uri="{FF2B5EF4-FFF2-40B4-BE49-F238E27FC236}">
                <a16:creationId xmlns:a16="http://schemas.microsoft.com/office/drawing/2014/main" xmlns="" id="{6DA21403-7F3E-4523-A2FC-4252515BD5E3}"/>
              </a:ext>
            </a:extLst>
          </p:cNvPr>
          <p:cNvSpPr/>
          <p:nvPr/>
        </p:nvSpPr>
        <p:spPr>
          <a:xfrm>
            <a:off x="575020" y="4924690"/>
            <a:ext cx="8755960" cy="1594846"/>
          </a:xfrm>
          <a:prstGeom prst="roundRect">
            <a:avLst>
              <a:gd name="adj" fmla="val 497"/>
            </a:avLst>
          </a:prstGeom>
          <a:ln w="19050">
            <a:noFill/>
          </a:ln>
        </p:spPr>
        <p:style>
          <a:lnRef idx="2">
            <a:schemeClr val="accent5"/>
          </a:lnRef>
          <a:fillRef idx="1">
            <a:schemeClr val="lt1"/>
          </a:fillRef>
          <a:effectRef idx="0">
            <a:schemeClr val="accent5"/>
          </a:effectRef>
          <a:fontRef idx="minor">
            <a:schemeClr val="dk1"/>
          </a:fontRef>
        </p:style>
        <p:txBody>
          <a:bodyPr rtlCol="0" anchor="t"/>
          <a:lstStyle/>
          <a:p>
            <a:pPr algn="just">
              <a:lnSpc>
                <a:spcPct val="107000"/>
              </a:lnSpc>
              <a:spcAft>
                <a:spcPts val="0"/>
              </a:spcAft>
            </a:pPr>
            <a:r>
              <a:rPr lang="ru-RU" sz="1400" dirty="0">
                <a:latin typeface="Century" panose="02040604050505020304" pitchFamily="18" charset="0"/>
                <a:ea typeface="Times New Roman" panose="02020603050405020304" pitchFamily="18" charset="0"/>
                <a:cs typeface="Times New Roman" panose="02020603050405020304" pitchFamily="18" charset="0"/>
              </a:rPr>
              <a:t>П</a:t>
            </a:r>
            <a:r>
              <a:rPr lang="ru-RU" sz="1400" dirty="0">
                <a:effectLst/>
                <a:latin typeface="Century" panose="02040604050505020304" pitchFamily="18" charset="0"/>
                <a:ea typeface="Times New Roman" panose="02020603050405020304" pitchFamily="18" charset="0"/>
                <a:cs typeface="Times New Roman" panose="02020603050405020304" pitchFamily="18" charset="0"/>
              </a:rPr>
              <a:t>оддержка плательщиков налога на профессиональный доход на начальном этапе предпринимательской деятельности.</a:t>
            </a:r>
            <a:endParaRPr lang="ru-RU" sz="1400" dirty="0">
              <a:effectLst/>
              <a:latin typeface="Century" panose="02040604050505020304" pitchFamily="18"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Times New Roman" panose="02020603050405020304" pitchFamily="18" charset="0"/>
                <a:cs typeface="Times New Roman" panose="02020603050405020304" pitchFamily="18" charset="0"/>
              </a:rPr>
              <a:t>от 50 до 500 тыс. рублей</a:t>
            </a:r>
            <a:endParaRPr lang="ru-RU" sz="1400" dirty="0">
              <a:effectLst/>
              <a:latin typeface="Century" panose="02040604050505020304" pitchFamily="18"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Times New Roman" panose="02020603050405020304" pitchFamily="18" charset="0"/>
                <a:cs typeface="Times New Roman" panose="02020603050405020304" pitchFamily="18" charset="0"/>
              </a:rPr>
              <a:t>ставка – 4,5% годовых, срок – от 3 до </a:t>
            </a:r>
            <a:r>
              <a:rPr lang="ru-RU" sz="1400" dirty="0">
                <a:latin typeface="Century" panose="02040604050505020304" pitchFamily="18" charset="0"/>
                <a:ea typeface="Times New Roman" panose="02020603050405020304" pitchFamily="18" charset="0"/>
                <a:cs typeface="Times New Roman" panose="02020603050405020304" pitchFamily="18" charset="0"/>
              </a:rPr>
              <a:t>24</a:t>
            </a:r>
            <a:r>
              <a:rPr lang="ru-RU" sz="1400" dirty="0">
                <a:effectLst/>
                <a:latin typeface="Century" panose="02040604050505020304" pitchFamily="18" charset="0"/>
                <a:ea typeface="Times New Roman" panose="02020603050405020304" pitchFamily="18" charset="0"/>
                <a:cs typeface="Times New Roman" panose="02020603050405020304" pitchFamily="18" charset="0"/>
              </a:rPr>
              <a:t> месяцев</a:t>
            </a:r>
            <a:endParaRPr lang="ru-RU" sz="1400" dirty="0">
              <a:effectLst/>
              <a:latin typeface="Century" panose="02040604050505020304" pitchFamily="18"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Times New Roman" panose="02020603050405020304" pitchFamily="18" charset="0"/>
                <a:cs typeface="Times New Roman" panose="02020603050405020304" pitchFamily="18" charset="0"/>
              </a:rPr>
              <a:t>период деятельности от 0 до 24 мес.; не менее 2 месяцев – для займа более 100 000 руб.</a:t>
            </a:r>
            <a:endParaRPr lang="ru-RU" sz="1400" dirty="0">
              <a:effectLst/>
              <a:latin typeface="Century" panose="020406040505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Times New Roman" panose="02020603050405020304" pitchFamily="18" charset="0"/>
              <a:buChar char="-"/>
            </a:pPr>
            <a:r>
              <a:rPr lang="ru-RU" sz="1400" dirty="0">
                <a:effectLst/>
                <a:latin typeface="Century" panose="02040604050505020304" pitchFamily="18" charset="0"/>
                <a:ea typeface="Times New Roman" panose="02020603050405020304" pitchFamily="18" charset="0"/>
                <a:cs typeface="Times New Roman" panose="02020603050405020304" pitchFamily="18" charset="0"/>
              </a:rPr>
              <a:t>залог не обязателен, положительная кредитная история;</a:t>
            </a:r>
            <a:endParaRPr lang="ru-RU" sz="1400" dirty="0">
              <a:latin typeface="Century" panose="02040604050505020304" pitchFamily="18" charset="0"/>
              <a:ea typeface="Times New Roman" panose="02020603050405020304" pitchFamily="18" charset="0"/>
              <a:cs typeface="Times New Roman" panose="02020603050405020304" pitchFamily="18" charset="0"/>
            </a:endParaRPr>
          </a:p>
          <a:p>
            <a:pPr marL="342900" lvl="0" indent="-342900" algn="just">
              <a:lnSpc>
                <a:spcPct val="107000"/>
              </a:lnSpc>
              <a:spcAft>
                <a:spcPts val="800"/>
              </a:spcAft>
              <a:buFont typeface="Times New Roman" panose="02020603050405020304" pitchFamily="18" charset="0"/>
              <a:buChar char="-"/>
            </a:pPr>
            <a:r>
              <a:rPr lang="ru-RU" sz="1400" dirty="0">
                <a:effectLst/>
                <a:latin typeface="Century" panose="02040604050505020304" pitchFamily="18" charset="0"/>
                <a:ea typeface="Times New Roman" panose="02020603050405020304" pitchFamily="18" charset="0"/>
              </a:rPr>
              <a:t>кроме деятельности по сдаче в аренду жилой недвижимости и кроме приобретения жилья.</a:t>
            </a:r>
            <a:endParaRPr lang="ru-RU" sz="1000" dirty="0">
              <a:latin typeface="Century" panose="02040604050505020304" pitchFamily="18" charset="0"/>
            </a:endParaRPr>
          </a:p>
        </p:txBody>
      </p:sp>
      <p:sp>
        <p:nvSpPr>
          <p:cNvPr id="16" name="TextBox 15">
            <a:extLst>
              <a:ext uri="{FF2B5EF4-FFF2-40B4-BE49-F238E27FC236}">
                <a16:creationId xmlns:a16="http://schemas.microsoft.com/office/drawing/2014/main" xmlns="" id="{5C72DFDA-0045-4F3D-9D2B-6331C23DA6C5}"/>
              </a:ext>
            </a:extLst>
          </p:cNvPr>
          <p:cNvSpPr txBox="1"/>
          <p:nvPr/>
        </p:nvSpPr>
        <p:spPr>
          <a:xfrm>
            <a:off x="575020" y="4555357"/>
            <a:ext cx="3575915" cy="369332"/>
          </a:xfrm>
          <a:prstGeom prst="rect">
            <a:avLst/>
          </a:prstGeom>
          <a:noFill/>
        </p:spPr>
        <p:txBody>
          <a:bodyPr wrap="none" rtlCol="0">
            <a:spAutoFit/>
          </a:bodyPr>
          <a:lstStyle/>
          <a:p>
            <a:r>
              <a:rPr lang="ru-RU" b="1" dirty="0"/>
              <a:t>«Самозанятый» - 4,5% </a:t>
            </a:r>
            <a:r>
              <a:rPr lang="ru-RU" sz="1200" b="1" dirty="0"/>
              <a:t>годовых</a:t>
            </a:r>
            <a:endParaRPr lang="ru-RU" b="1" dirty="0"/>
          </a:p>
        </p:txBody>
      </p:sp>
      <p:cxnSp>
        <p:nvCxnSpPr>
          <p:cNvPr id="19" name="Прямая соединительная линия 18">
            <a:extLst>
              <a:ext uri="{FF2B5EF4-FFF2-40B4-BE49-F238E27FC236}">
                <a16:creationId xmlns:a16="http://schemas.microsoft.com/office/drawing/2014/main" xmlns="" id="{D98DE968-B646-423C-9017-276F83944E12}"/>
              </a:ext>
            </a:extLst>
          </p:cNvPr>
          <p:cNvCxnSpPr>
            <a:cxnSpLocks/>
          </p:cNvCxnSpPr>
          <p:nvPr/>
        </p:nvCxnSpPr>
        <p:spPr bwMode="auto">
          <a:xfrm>
            <a:off x="575020" y="4880696"/>
            <a:ext cx="882127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239753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711200" y="338464"/>
            <a:ext cx="8795206" cy="369332"/>
          </a:xfrm>
        </p:spPr>
        <p:txBody>
          <a:bodyPr/>
          <a:lstStyle/>
          <a:p>
            <a:pPr algn="ctr"/>
            <a:r>
              <a:rPr lang="ru-RU" sz="2400" dirty="0">
                <a:latin typeface="Arial Narrow" pitchFamily="34" charset="0"/>
              </a:rPr>
              <a:t>МКК Московский областной фонд микрофинансирования</a:t>
            </a:r>
            <a:endParaRPr lang="en-US" sz="2400" dirty="0">
              <a:latin typeface="Arial Narrow" pitchFamily="34" charset="0"/>
            </a:endParaRPr>
          </a:p>
        </p:txBody>
      </p:sp>
      <p:sp>
        <p:nvSpPr>
          <p:cNvPr id="8220" name="Text Box 20"/>
          <p:cNvSpPr txBox="1">
            <a:spLocks noChangeArrowheads="1"/>
          </p:cNvSpPr>
          <p:nvPr/>
        </p:nvSpPr>
        <p:spPr bwMode="auto">
          <a:xfrm>
            <a:off x="711200" y="3860800"/>
            <a:ext cx="2965450" cy="277813"/>
          </a:xfrm>
          <a:prstGeom prst="rect">
            <a:avLst/>
          </a:prstGeom>
          <a:noFill/>
          <a:ln w="9525">
            <a:noFill/>
            <a:miter lim="800000"/>
            <a:headEnd/>
            <a:tailEnd/>
          </a:ln>
        </p:spPr>
        <p:txBody>
          <a:bodyPr lIns="0" tIns="0" rIns="0" bIns="0">
            <a:spAutoFit/>
          </a:bodyPr>
          <a:lstStyle/>
          <a:p>
            <a:pPr marL="174625" indent="-174625" defTabSz="977900">
              <a:buFont typeface="Arial" charset="0"/>
              <a:buChar char="•"/>
            </a:pPr>
            <a:endParaRPr kumimoji="1" lang="ru-RU" dirty="0">
              <a:solidFill>
                <a:schemeClr val="tx2"/>
              </a:solidFill>
              <a:ea typeface="ＭＳ Ｐゴシック"/>
              <a:cs typeface="ＭＳ Ｐゴシック"/>
            </a:endParaRPr>
          </a:p>
        </p:txBody>
      </p:sp>
      <p:pic>
        <p:nvPicPr>
          <p:cNvPr id="14" name="Рисунок 13">
            <a:extLst>
              <a:ext uri="{FF2B5EF4-FFF2-40B4-BE49-F238E27FC236}">
                <a16:creationId xmlns:a16="http://schemas.microsoft.com/office/drawing/2014/main" xmlns="" id="{F5395DDE-06B0-44AA-9E08-38FE8DCC81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420" y="160743"/>
            <a:ext cx="963560" cy="547053"/>
          </a:xfrm>
          <a:prstGeom prst="rect">
            <a:avLst/>
          </a:prstGeom>
        </p:spPr>
      </p:pic>
      <p:sp>
        <p:nvSpPr>
          <p:cNvPr id="7" name="TextBox 6">
            <a:extLst>
              <a:ext uri="{FF2B5EF4-FFF2-40B4-BE49-F238E27FC236}">
                <a16:creationId xmlns:a16="http://schemas.microsoft.com/office/drawing/2014/main" xmlns="" id="{337D3FD3-558C-4565-A074-125971317371}"/>
              </a:ext>
            </a:extLst>
          </p:cNvPr>
          <p:cNvSpPr txBox="1"/>
          <p:nvPr/>
        </p:nvSpPr>
        <p:spPr>
          <a:xfrm>
            <a:off x="511399" y="3522246"/>
            <a:ext cx="8919035" cy="338554"/>
          </a:xfrm>
          <a:prstGeom prst="rect">
            <a:avLst/>
          </a:prstGeom>
          <a:noFill/>
        </p:spPr>
        <p:txBody>
          <a:bodyPr wrap="square" rtlCol="0">
            <a:spAutoFit/>
          </a:bodyPr>
          <a:lstStyle/>
          <a:p>
            <a:pPr algn="ctr"/>
            <a:r>
              <a:rPr lang="ru-RU" sz="1600" b="1" dirty="0">
                <a:latin typeface="Century Gothic" panose="020B0502020202020204" pitchFamily="34" charset="0"/>
              </a:rPr>
              <a:t>Состав заявки </a:t>
            </a:r>
          </a:p>
        </p:txBody>
      </p:sp>
      <p:sp>
        <p:nvSpPr>
          <p:cNvPr id="9" name="Прямоугольник: скругленные углы 8">
            <a:extLst>
              <a:ext uri="{FF2B5EF4-FFF2-40B4-BE49-F238E27FC236}">
                <a16:creationId xmlns:a16="http://schemas.microsoft.com/office/drawing/2014/main" xmlns="" id="{50C7ABC6-524D-49DF-9FE9-148A756E2100}"/>
              </a:ext>
            </a:extLst>
          </p:cNvPr>
          <p:cNvSpPr/>
          <p:nvPr/>
        </p:nvSpPr>
        <p:spPr bwMode="auto">
          <a:xfrm>
            <a:off x="587372" y="3860800"/>
            <a:ext cx="8919034" cy="2694658"/>
          </a:xfrm>
          <a:prstGeom prst="roundRect">
            <a:avLst>
              <a:gd name="adj" fmla="val 0"/>
            </a:avLst>
          </a:prstGeom>
          <a:ln>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indent="-342900" defTabSz="914400">
              <a:lnSpc>
                <a:spcPct val="110000"/>
              </a:lnSpc>
              <a:spcAft>
                <a:spcPts val="600"/>
              </a:spcAft>
              <a:buFont typeface="+mj-lt"/>
              <a:buAutoNum type="arabicPeriod"/>
            </a:pPr>
            <a:r>
              <a:rPr lang="ru-RU" sz="1600" dirty="0">
                <a:solidFill>
                  <a:schemeClr val="tx1"/>
                </a:solidFill>
                <a:latin typeface="Century" panose="02040604050505020304" pitchFamily="18" charset="0"/>
                <a:cs typeface="Arial" panose="020B0604020202020204" pitchFamily="34" charset="0"/>
              </a:rPr>
              <a:t>Заявка на получение займа и анкеты; </a:t>
            </a:r>
          </a:p>
          <a:p>
            <a:pPr marL="342900" indent="-342900" defTabSz="914400">
              <a:lnSpc>
                <a:spcPct val="110000"/>
              </a:lnSpc>
              <a:spcAft>
                <a:spcPts val="600"/>
              </a:spcAft>
              <a:buFont typeface="+mj-lt"/>
              <a:buAutoNum type="arabicPeriod"/>
            </a:pPr>
            <a:r>
              <a:rPr lang="ru-RU" sz="1600" dirty="0">
                <a:solidFill>
                  <a:schemeClr val="tx1"/>
                </a:solidFill>
                <a:latin typeface="Century" panose="02040604050505020304" pitchFamily="18" charset="0"/>
                <a:cs typeface="Arial" panose="020B0604020202020204" pitchFamily="34" charset="0"/>
              </a:rPr>
              <a:t>Свидетельства о регистрации (ИНН, ОГРН, выписки из ЕГРЮЛ и реестра МСП);  </a:t>
            </a:r>
          </a:p>
          <a:p>
            <a:pPr marL="342900" indent="-342900" defTabSz="914400">
              <a:lnSpc>
                <a:spcPct val="110000"/>
              </a:lnSpc>
              <a:spcAft>
                <a:spcPts val="600"/>
              </a:spcAft>
              <a:buFont typeface="+mj-lt"/>
              <a:buAutoNum type="arabicPeriod"/>
            </a:pPr>
            <a:r>
              <a:rPr lang="ru-RU" sz="1600" dirty="0">
                <a:solidFill>
                  <a:schemeClr val="tx1"/>
                </a:solidFill>
                <a:latin typeface="Century" panose="02040604050505020304" pitchFamily="18" charset="0"/>
                <a:cs typeface="Arial" panose="020B0604020202020204" pitchFamily="34" charset="0"/>
              </a:rPr>
              <a:t>Правоустанавливающие документы (Устав, решения, приказы);</a:t>
            </a:r>
          </a:p>
          <a:p>
            <a:pPr marL="342900" indent="-342900" defTabSz="914400">
              <a:lnSpc>
                <a:spcPct val="110000"/>
              </a:lnSpc>
              <a:spcAft>
                <a:spcPts val="600"/>
              </a:spcAft>
              <a:buFont typeface="+mj-lt"/>
              <a:buAutoNum type="arabicPeriod"/>
            </a:pPr>
            <a:r>
              <a:rPr lang="ru-RU" sz="1600" dirty="0">
                <a:solidFill>
                  <a:schemeClr val="tx1"/>
                </a:solidFill>
                <a:latin typeface="Century" panose="02040604050505020304" pitchFamily="18" charset="0"/>
                <a:cs typeface="Arial" panose="020B0604020202020204" pitchFamily="34" charset="0"/>
              </a:rPr>
              <a:t>Финансовая отчетность, выписки с расчетных счетов, управленческий учет;</a:t>
            </a:r>
          </a:p>
          <a:p>
            <a:pPr marL="342900" indent="-342900" defTabSz="914400">
              <a:lnSpc>
                <a:spcPct val="110000"/>
              </a:lnSpc>
              <a:spcAft>
                <a:spcPts val="600"/>
              </a:spcAft>
              <a:buFont typeface="+mj-lt"/>
              <a:buAutoNum type="arabicPeriod"/>
            </a:pPr>
            <a:r>
              <a:rPr lang="ru-RU" sz="1600" dirty="0">
                <a:solidFill>
                  <a:schemeClr val="tx1"/>
                </a:solidFill>
                <a:latin typeface="Century" panose="02040604050505020304" pitchFamily="18" charset="0"/>
                <a:cs typeface="Arial" panose="020B0604020202020204" pitchFamily="34" charset="0"/>
              </a:rPr>
              <a:t>Для начинающих – Бизнес-план </a:t>
            </a:r>
            <a:r>
              <a:rPr lang="ru-RU" sz="1600" dirty="0">
                <a:latin typeface="Century" panose="02040604050505020304" pitchFamily="18" charset="0"/>
                <a:cs typeface="Arial" panose="020B0604020202020204" pitchFamily="34" charset="0"/>
              </a:rPr>
              <a:t>проекта;</a:t>
            </a:r>
          </a:p>
          <a:p>
            <a:pPr marL="342900" indent="-342900" defTabSz="914400">
              <a:lnSpc>
                <a:spcPct val="110000"/>
              </a:lnSpc>
              <a:spcAft>
                <a:spcPts val="600"/>
              </a:spcAft>
              <a:buFont typeface="+mj-lt"/>
              <a:buAutoNum type="arabicPeriod"/>
            </a:pPr>
            <a:r>
              <a:rPr lang="ru-RU" sz="1600" dirty="0">
                <a:solidFill>
                  <a:schemeClr val="tx1"/>
                </a:solidFill>
                <a:latin typeface="Century" panose="02040604050505020304" pitchFamily="18" charset="0"/>
                <a:cs typeface="Arial" panose="020B0604020202020204" pitchFamily="34" charset="0"/>
              </a:rPr>
              <a:t>Сведения о собственном или арендованном имуществе;</a:t>
            </a:r>
          </a:p>
          <a:p>
            <a:pPr marL="342900" indent="-342900" defTabSz="914400">
              <a:lnSpc>
                <a:spcPct val="110000"/>
              </a:lnSpc>
              <a:spcAft>
                <a:spcPts val="600"/>
              </a:spcAft>
              <a:buFontTx/>
              <a:buAutoNum type="arabicPeriod" startAt="7"/>
            </a:pPr>
            <a:r>
              <a:rPr lang="ru-RU" sz="1600" dirty="0">
                <a:solidFill>
                  <a:schemeClr val="tx1"/>
                </a:solidFill>
                <a:latin typeface="Century" panose="02040604050505020304" pitchFamily="18" charset="0"/>
                <a:cs typeface="Arial" panose="020B0604020202020204" pitchFamily="34" charset="0"/>
              </a:rPr>
              <a:t>Правоустанавливающие документы по предоставляемому обеспечению (при наличии).</a:t>
            </a:r>
          </a:p>
        </p:txBody>
      </p:sp>
      <p:sp>
        <p:nvSpPr>
          <p:cNvPr id="2" name="Номер слайда 1">
            <a:extLst>
              <a:ext uri="{FF2B5EF4-FFF2-40B4-BE49-F238E27FC236}">
                <a16:creationId xmlns:a16="http://schemas.microsoft.com/office/drawing/2014/main" xmlns="" id="{5C8F263E-9558-4634-83B5-8C1991014EDE}"/>
              </a:ext>
            </a:extLst>
          </p:cNvPr>
          <p:cNvSpPr>
            <a:spLocks noGrp="1"/>
          </p:cNvSpPr>
          <p:nvPr>
            <p:ph type="sldNum" sz="quarter" idx="10"/>
          </p:nvPr>
        </p:nvSpPr>
        <p:spPr/>
        <p:txBody>
          <a:bodyPr/>
          <a:lstStyle/>
          <a:p>
            <a:pPr>
              <a:defRPr/>
            </a:pPr>
            <a:fld id="{A75F70F0-0F10-43DB-B21C-44BBECAE22B0}" type="slidenum">
              <a:rPr lang="en-US" altLang="ru-RU" smtClean="0"/>
              <a:pPr>
                <a:defRPr/>
              </a:pPr>
              <a:t>4</a:t>
            </a:fld>
            <a:endParaRPr lang="en-US" altLang="ru-RU"/>
          </a:p>
        </p:txBody>
      </p:sp>
      <p:graphicFrame>
        <p:nvGraphicFramePr>
          <p:cNvPr id="8" name="Таблица 7">
            <a:extLst>
              <a:ext uri="{FF2B5EF4-FFF2-40B4-BE49-F238E27FC236}">
                <a16:creationId xmlns:a16="http://schemas.microsoft.com/office/drawing/2014/main" xmlns="" id="{0B6DD753-8D2D-4647-A5B8-723467AB92A7}"/>
              </a:ext>
            </a:extLst>
          </p:cNvPr>
          <p:cNvGraphicFramePr>
            <a:graphicFrameLocks noGrp="1"/>
          </p:cNvGraphicFramePr>
          <p:nvPr>
            <p:extLst>
              <p:ext uri="{D42A27DB-BD31-4B8C-83A1-F6EECF244321}">
                <p14:modId xmlns:p14="http://schemas.microsoft.com/office/powerpoint/2010/main" val="377666224"/>
              </p:ext>
            </p:extLst>
          </p:nvPr>
        </p:nvGraphicFramePr>
        <p:xfrm>
          <a:off x="435428" y="936892"/>
          <a:ext cx="9070978" cy="2398862"/>
        </p:xfrm>
        <a:graphic>
          <a:graphicData uri="http://schemas.openxmlformats.org/drawingml/2006/table">
            <a:tbl>
              <a:tblPr bandRow="1">
                <a:tableStyleId>{2D5ABB26-0587-4C30-8999-92F81FD0307C}</a:tableStyleId>
              </a:tblPr>
              <a:tblGrid>
                <a:gridCol w="1887148">
                  <a:extLst>
                    <a:ext uri="{9D8B030D-6E8A-4147-A177-3AD203B41FA5}">
                      <a16:colId xmlns:a16="http://schemas.microsoft.com/office/drawing/2014/main" xmlns="" val="1769557677"/>
                    </a:ext>
                  </a:extLst>
                </a:gridCol>
                <a:gridCol w="7183830">
                  <a:extLst>
                    <a:ext uri="{9D8B030D-6E8A-4147-A177-3AD203B41FA5}">
                      <a16:colId xmlns:a16="http://schemas.microsoft.com/office/drawing/2014/main" xmlns="" val="4289887176"/>
                    </a:ext>
                  </a:extLst>
                </a:gridCol>
              </a:tblGrid>
              <a:tr h="2398862">
                <a:tc>
                  <a:txBody>
                    <a:bodyPr/>
                    <a:lstStyle/>
                    <a:p>
                      <a:r>
                        <a:rPr lang="ru-RU" sz="1600" b="1" dirty="0">
                          <a:latin typeface="Century" panose="02040604050505020304" pitchFamily="18" charset="0"/>
                          <a:cs typeface="Arial" panose="020B0604020202020204" pitchFamily="34" charset="0"/>
                        </a:rPr>
                        <a:t>Подача заявки</a:t>
                      </a:r>
                    </a:p>
                  </a:txBody>
                  <a:tcPr>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285750" indent="-285750">
                        <a:lnSpc>
                          <a:spcPct val="125000"/>
                        </a:lnSpc>
                        <a:buFontTx/>
                        <a:buChar char="-"/>
                      </a:pPr>
                      <a:r>
                        <a:rPr lang="ru-RU" sz="1800" dirty="0">
                          <a:latin typeface="Century" panose="02040604050505020304" pitchFamily="18" charset="0"/>
                          <a:cs typeface="Arial" panose="020B0604020202020204" pitchFamily="34" charset="0"/>
                        </a:rPr>
                        <a:t>лично или по доверенности в офисе Фонда</a:t>
                      </a:r>
                    </a:p>
                    <a:p>
                      <a:pPr marL="285750" indent="-285750">
                        <a:lnSpc>
                          <a:spcPct val="125000"/>
                        </a:lnSpc>
                        <a:buFontTx/>
                        <a:buChar char="-"/>
                      </a:pPr>
                      <a:endParaRPr lang="ru-RU" sz="1200" dirty="0">
                        <a:latin typeface="Century" panose="02040604050505020304" pitchFamily="18" charset="0"/>
                        <a:cs typeface="Arial" panose="020B0604020202020204" pitchFamily="34" charset="0"/>
                      </a:endParaRPr>
                    </a:p>
                    <a:p>
                      <a:pPr marL="285750" indent="-285750">
                        <a:lnSpc>
                          <a:spcPct val="125000"/>
                        </a:lnSpc>
                        <a:buFontTx/>
                        <a:buChar char="-"/>
                      </a:pPr>
                      <a:r>
                        <a:rPr lang="ru-RU" sz="1800" dirty="0">
                          <a:latin typeface="Century" panose="02040604050505020304" pitchFamily="18" charset="0"/>
                          <a:cs typeface="Arial" panose="020B0604020202020204" pitchFamily="34" charset="0"/>
                        </a:rPr>
                        <a:t>системы электронного документооборота (ЭДО)</a:t>
                      </a:r>
                    </a:p>
                    <a:p>
                      <a:pPr marL="285750" indent="-285750">
                        <a:lnSpc>
                          <a:spcPct val="125000"/>
                        </a:lnSpc>
                        <a:buFontTx/>
                        <a:buChar char="-"/>
                      </a:pPr>
                      <a:endParaRPr lang="ru-RU" sz="1200" dirty="0">
                        <a:latin typeface="Century" panose="02040604050505020304" pitchFamily="18" charset="0"/>
                        <a:cs typeface="Arial" panose="020B0604020202020204" pitchFamily="34" charset="0"/>
                      </a:endParaRPr>
                    </a:p>
                    <a:p>
                      <a:pPr marL="285750" indent="-285750">
                        <a:lnSpc>
                          <a:spcPct val="125000"/>
                        </a:lnSpc>
                        <a:buFontTx/>
                        <a:buChar char="-"/>
                      </a:pPr>
                      <a:r>
                        <a:rPr lang="ru-RU" sz="1800" dirty="0">
                          <a:latin typeface="Century" panose="02040604050505020304" pitchFamily="18" charset="0"/>
                          <a:cs typeface="Arial" panose="020B0604020202020204" pitchFamily="34" charset="0"/>
                        </a:rPr>
                        <a:t>Цифровая платформа Мой Бизнес  (</a:t>
                      </a:r>
                      <a:r>
                        <a:rPr lang="en-US" sz="1800" dirty="0">
                          <a:solidFill>
                            <a:srgbClr val="0070C0"/>
                          </a:solidFill>
                          <a:latin typeface="Century" panose="02040604050505020304" pitchFamily="18" charset="0"/>
                          <a:cs typeface="Arial" panose="020B0604020202020204" pitchFamily="34" charset="0"/>
                        </a:rPr>
                        <a:t>msp.economy.gov.ru</a:t>
                      </a:r>
                      <a:r>
                        <a:rPr lang="ru-RU" sz="1800" dirty="0">
                          <a:latin typeface="Century" panose="02040604050505020304" pitchFamily="18" charset="0"/>
                          <a:cs typeface="Arial" panose="020B0604020202020204" pitchFamily="34" charset="0"/>
                        </a:rPr>
                        <a:t>)</a:t>
                      </a:r>
                    </a:p>
                    <a:p>
                      <a:pPr marL="285750" indent="-285750">
                        <a:lnSpc>
                          <a:spcPct val="125000"/>
                        </a:lnSpc>
                        <a:buFontTx/>
                        <a:buChar char="-"/>
                      </a:pPr>
                      <a:endParaRPr lang="ru-RU" sz="1200" dirty="0">
                        <a:latin typeface="Century" panose="02040604050505020304" pitchFamily="18" charset="0"/>
                        <a:cs typeface="Arial" panose="020B0604020202020204" pitchFamily="34" charset="0"/>
                      </a:endParaRPr>
                    </a:p>
                    <a:p>
                      <a:pPr marL="285750" indent="-285750">
                        <a:lnSpc>
                          <a:spcPct val="125000"/>
                        </a:lnSpc>
                        <a:buFontTx/>
                        <a:buChar char="-"/>
                      </a:pPr>
                      <a:r>
                        <a:rPr lang="ru-RU" sz="1800" dirty="0">
                          <a:latin typeface="Century" panose="02040604050505020304" pitchFamily="18" charset="0"/>
                          <a:cs typeface="Arial" panose="020B0604020202020204" pitchFamily="34" charset="0"/>
                        </a:rPr>
                        <a:t>В 14 офисах «Мой бизнес»</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16892739"/>
                  </a:ext>
                </a:extLst>
              </a:tr>
            </a:tbl>
          </a:graphicData>
        </a:graphic>
      </p:graphicFrame>
      <p:pic>
        <p:nvPicPr>
          <p:cNvPr id="4" name="Рисунок 3">
            <a:extLst>
              <a:ext uri="{FF2B5EF4-FFF2-40B4-BE49-F238E27FC236}">
                <a16:creationId xmlns:a16="http://schemas.microsoft.com/office/drawing/2014/main" xmlns="" id="{C8B77A6F-12E3-47C3-9046-3D7E37B25872}"/>
              </a:ext>
            </a:extLst>
          </p:cNvPr>
          <p:cNvPicPr>
            <a:picLocks noChangeAspect="1"/>
          </p:cNvPicPr>
          <p:nvPr/>
        </p:nvPicPr>
        <p:blipFill>
          <a:blip r:embed="rId3"/>
          <a:stretch>
            <a:fillRect/>
          </a:stretch>
        </p:blipFill>
        <p:spPr>
          <a:xfrm>
            <a:off x="587372" y="1344367"/>
            <a:ext cx="1602652" cy="1701060"/>
          </a:xfrm>
          <a:prstGeom prst="rect">
            <a:avLst/>
          </a:prstGeom>
        </p:spPr>
      </p:pic>
    </p:spTree>
    <p:extLst>
      <p:ext uri="{BB962C8B-B14F-4D97-AF65-F5344CB8AC3E}">
        <p14:creationId xmlns:p14="http://schemas.microsoft.com/office/powerpoint/2010/main" val="279107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711200" y="338464"/>
            <a:ext cx="8795206" cy="369332"/>
          </a:xfrm>
        </p:spPr>
        <p:txBody>
          <a:bodyPr/>
          <a:lstStyle/>
          <a:p>
            <a:pPr algn="ctr"/>
            <a:r>
              <a:rPr lang="ru-RU" sz="2400" dirty="0">
                <a:latin typeface="Arial Narrow" pitchFamily="34" charset="0"/>
              </a:rPr>
              <a:t>МКК Московский областной фонд микрофинансирования</a:t>
            </a:r>
            <a:endParaRPr lang="en-US" sz="2400" dirty="0">
              <a:latin typeface="Arial Narrow" pitchFamily="34" charset="0"/>
            </a:endParaRPr>
          </a:p>
        </p:txBody>
      </p:sp>
      <p:sp>
        <p:nvSpPr>
          <p:cNvPr id="8220" name="Text Box 20"/>
          <p:cNvSpPr txBox="1">
            <a:spLocks noChangeArrowheads="1"/>
          </p:cNvSpPr>
          <p:nvPr/>
        </p:nvSpPr>
        <p:spPr bwMode="auto">
          <a:xfrm>
            <a:off x="711200" y="3860800"/>
            <a:ext cx="2965450" cy="277813"/>
          </a:xfrm>
          <a:prstGeom prst="rect">
            <a:avLst/>
          </a:prstGeom>
          <a:noFill/>
          <a:ln w="9525">
            <a:noFill/>
            <a:miter lim="800000"/>
            <a:headEnd/>
            <a:tailEnd/>
          </a:ln>
        </p:spPr>
        <p:txBody>
          <a:bodyPr lIns="0" tIns="0" rIns="0" bIns="0">
            <a:spAutoFit/>
          </a:bodyPr>
          <a:lstStyle/>
          <a:p>
            <a:pPr marL="174625" indent="-174625" defTabSz="977900">
              <a:buFont typeface="Arial" charset="0"/>
              <a:buChar char="•"/>
            </a:pPr>
            <a:endParaRPr kumimoji="1" lang="ru-RU" dirty="0">
              <a:solidFill>
                <a:schemeClr val="tx2"/>
              </a:solidFill>
              <a:ea typeface="ＭＳ Ｐゴシック"/>
              <a:cs typeface="ＭＳ Ｐゴシック"/>
            </a:endParaRPr>
          </a:p>
        </p:txBody>
      </p:sp>
      <p:pic>
        <p:nvPicPr>
          <p:cNvPr id="14" name="Рисунок 13">
            <a:extLst>
              <a:ext uri="{FF2B5EF4-FFF2-40B4-BE49-F238E27FC236}">
                <a16:creationId xmlns:a16="http://schemas.microsoft.com/office/drawing/2014/main" xmlns="" id="{F5395DDE-06B0-44AA-9E08-38FE8DCC81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420" y="160743"/>
            <a:ext cx="963560" cy="547053"/>
          </a:xfrm>
          <a:prstGeom prst="rect">
            <a:avLst/>
          </a:prstGeom>
        </p:spPr>
      </p:pic>
      <p:sp>
        <p:nvSpPr>
          <p:cNvPr id="7" name="TextBox 6">
            <a:extLst>
              <a:ext uri="{FF2B5EF4-FFF2-40B4-BE49-F238E27FC236}">
                <a16:creationId xmlns:a16="http://schemas.microsoft.com/office/drawing/2014/main" xmlns="" id="{337D3FD3-558C-4565-A074-125971317371}"/>
              </a:ext>
            </a:extLst>
          </p:cNvPr>
          <p:cNvSpPr txBox="1"/>
          <p:nvPr/>
        </p:nvSpPr>
        <p:spPr>
          <a:xfrm>
            <a:off x="339263" y="3444638"/>
            <a:ext cx="8919035" cy="369332"/>
          </a:xfrm>
          <a:prstGeom prst="rect">
            <a:avLst/>
          </a:prstGeom>
          <a:noFill/>
        </p:spPr>
        <p:txBody>
          <a:bodyPr wrap="square" rtlCol="0">
            <a:spAutoFit/>
          </a:bodyPr>
          <a:lstStyle/>
          <a:p>
            <a:pPr algn="ctr"/>
            <a:r>
              <a:rPr lang="ru-RU" b="1" dirty="0">
                <a:latin typeface="Century Gothic" panose="020B0502020202020204" pitchFamily="34" charset="0"/>
              </a:rPr>
              <a:t>Обеспечение возврата займа </a:t>
            </a:r>
          </a:p>
        </p:txBody>
      </p:sp>
      <p:sp>
        <p:nvSpPr>
          <p:cNvPr id="2" name="Номер слайда 1">
            <a:extLst>
              <a:ext uri="{FF2B5EF4-FFF2-40B4-BE49-F238E27FC236}">
                <a16:creationId xmlns:a16="http://schemas.microsoft.com/office/drawing/2014/main" xmlns="" id="{5C8F263E-9558-4634-83B5-8C1991014EDE}"/>
              </a:ext>
            </a:extLst>
          </p:cNvPr>
          <p:cNvSpPr>
            <a:spLocks noGrp="1"/>
          </p:cNvSpPr>
          <p:nvPr>
            <p:ph type="sldNum" sz="quarter" idx="10"/>
          </p:nvPr>
        </p:nvSpPr>
        <p:spPr/>
        <p:txBody>
          <a:bodyPr/>
          <a:lstStyle/>
          <a:p>
            <a:pPr>
              <a:defRPr/>
            </a:pPr>
            <a:fld id="{A75F70F0-0F10-43DB-B21C-44BBECAE22B0}" type="slidenum">
              <a:rPr lang="en-US" altLang="ru-RU" smtClean="0"/>
              <a:pPr>
                <a:defRPr/>
              </a:pPr>
              <a:t>5</a:t>
            </a:fld>
            <a:endParaRPr lang="en-US" altLang="ru-RU"/>
          </a:p>
        </p:txBody>
      </p:sp>
      <p:sp>
        <p:nvSpPr>
          <p:cNvPr id="10" name="Пятиугольник 7">
            <a:extLst>
              <a:ext uri="{FF2B5EF4-FFF2-40B4-BE49-F238E27FC236}">
                <a16:creationId xmlns:a16="http://schemas.microsoft.com/office/drawing/2014/main" xmlns="" id="{9F9229B9-10D1-4449-BB9D-7E16232A3456}"/>
              </a:ext>
            </a:extLst>
          </p:cNvPr>
          <p:cNvSpPr/>
          <p:nvPr/>
        </p:nvSpPr>
        <p:spPr>
          <a:xfrm>
            <a:off x="711200" y="1573722"/>
            <a:ext cx="2133600" cy="1603060"/>
          </a:xfrm>
          <a:prstGeom prst="homePlate">
            <a:avLst>
              <a:gd name="adj" fmla="val 18317"/>
            </a:avLst>
          </a:prstGeom>
          <a:solidFill>
            <a:schemeClr val="accent1">
              <a:alpha val="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a:solidFill>
                  <a:schemeClr val="tx1"/>
                </a:solidFill>
              </a:rPr>
              <a:t>Подготовка заявки</a:t>
            </a:r>
          </a:p>
          <a:p>
            <a:pPr algn="ctr"/>
            <a:r>
              <a:rPr lang="ru-RU" sz="1600" dirty="0">
                <a:solidFill>
                  <a:schemeClr val="tx1"/>
                </a:solidFill>
              </a:rPr>
              <a:t> (формы на сайте)</a:t>
            </a:r>
          </a:p>
          <a:p>
            <a:pPr algn="ctr"/>
            <a:r>
              <a:rPr lang="ru-RU" sz="1600" dirty="0">
                <a:solidFill>
                  <a:schemeClr val="tx1"/>
                </a:solidFill>
              </a:rPr>
              <a:t>1-3 дня</a:t>
            </a:r>
          </a:p>
        </p:txBody>
      </p:sp>
      <p:sp>
        <p:nvSpPr>
          <p:cNvPr id="11" name="Пятиугольник 9">
            <a:extLst>
              <a:ext uri="{FF2B5EF4-FFF2-40B4-BE49-F238E27FC236}">
                <a16:creationId xmlns:a16="http://schemas.microsoft.com/office/drawing/2014/main" xmlns="" id="{6BAC343B-B289-4623-8AD1-801189298C86}"/>
              </a:ext>
            </a:extLst>
          </p:cNvPr>
          <p:cNvSpPr/>
          <p:nvPr/>
        </p:nvSpPr>
        <p:spPr>
          <a:xfrm>
            <a:off x="2997200" y="1573722"/>
            <a:ext cx="2057400" cy="1603060"/>
          </a:xfrm>
          <a:prstGeom prst="homePlate">
            <a:avLst>
              <a:gd name="adj" fmla="val 17822"/>
            </a:avLst>
          </a:prstGeom>
          <a:solidFill>
            <a:schemeClr val="tx2">
              <a:alpha val="0"/>
            </a:schemeClr>
          </a:solid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a:solidFill>
                  <a:schemeClr val="tx1"/>
                </a:solidFill>
              </a:rPr>
              <a:t>Подача заявки </a:t>
            </a:r>
            <a:r>
              <a:rPr lang="ru-RU" sz="1600" dirty="0">
                <a:solidFill>
                  <a:schemeClr val="tx1"/>
                </a:solidFill>
              </a:rPr>
              <a:t>–</a:t>
            </a:r>
          </a:p>
          <a:p>
            <a:pPr algn="ctr"/>
            <a:r>
              <a:rPr lang="ru-RU" sz="1600" dirty="0">
                <a:solidFill>
                  <a:schemeClr val="tx1"/>
                </a:solidFill>
              </a:rPr>
              <a:t>лично, через ЭДО, Мой Бизнес</a:t>
            </a:r>
          </a:p>
          <a:p>
            <a:pPr algn="ctr"/>
            <a:endParaRPr lang="ru-RU" sz="1600" dirty="0">
              <a:solidFill>
                <a:schemeClr val="tx1"/>
              </a:solidFill>
            </a:endParaRPr>
          </a:p>
        </p:txBody>
      </p:sp>
      <p:sp>
        <p:nvSpPr>
          <p:cNvPr id="12" name="Пятиугольник 10">
            <a:extLst>
              <a:ext uri="{FF2B5EF4-FFF2-40B4-BE49-F238E27FC236}">
                <a16:creationId xmlns:a16="http://schemas.microsoft.com/office/drawing/2014/main" xmlns="" id="{10DA657E-B7E7-4E2F-A74D-3A4DFD546BEE}"/>
              </a:ext>
            </a:extLst>
          </p:cNvPr>
          <p:cNvSpPr/>
          <p:nvPr/>
        </p:nvSpPr>
        <p:spPr>
          <a:xfrm>
            <a:off x="5207000" y="1573722"/>
            <a:ext cx="2057400" cy="1603060"/>
          </a:xfrm>
          <a:prstGeom prst="homePlate">
            <a:avLst>
              <a:gd name="adj" fmla="val 13366"/>
            </a:avLst>
          </a:prstGeom>
          <a:solidFill>
            <a:schemeClr val="accent1">
              <a:alpha val="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a:solidFill>
                  <a:schemeClr val="tx1"/>
                </a:solidFill>
              </a:rPr>
              <a:t>Анализ заявки</a:t>
            </a:r>
            <a:r>
              <a:rPr lang="ru-RU" sz="1600" dirty="0">
                <a:solidFill>
                  <a:schemeClr val="tx1"/>
                </a:solidFill>
              </a:rPr>
              <a:t>, решение     </a:t>
            </a:r>
          </a:p>
          <a:p>
            <a:pPr algn="ctr"/>
            <a:r>
              <a:rPr lang="ru-RU" sz="1600" dirty="0">
                <a:solidFill>
                  <a:schemeClr val="tx1"/>
                </a:solidFill>
              </a:rPr>
              <a:t>(1-10 дней)</a:t>
            </a:r>
          </a:p>
        </p:txBody>
      </p:sp>
      <p:sp>
        <p:nvSpPr>
          <p:cNvPr id="13" name="Пятиугольник 11">
            <a:extLst>
              <a:ext uri="{FF2B5EF4-FFF2-40B4-BE49-F238E27FC236}">
                <a16:creationId xmlns:a16="http://schemas.microsoft.com/office/drawing/2014/main" xmlns="" id="{598D1758-4B1C-487E-A400-3A2E78F5B3DC}"/>
              </a:ext>
            </a:extLst>
          </p:cNvPr>
          <p:cNvSpPr/>
          <p:nvPr/>
        </p:nvSpPr>
        <p:spPr>
          <a:xfrm>
            <a:off x="7416800" y="1573722"/>
            <a:ext cx="1778000" cy="1603060"/>
          </a:xfrm>
          <a:prstGeom prst="homePlate">
            <a:avLst>
              <a:gd name="adj" fmla="val 0"/>
            </a:avLst>
          </a:prstGeom>
          <a:solidFill>
            <a:schemeClr val="accent1">
              <a:alpha val="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a:solidFill>
                  <a:schemeClr val="tx1"/>
                </a:solidFill>
              </a:rPr>
              <a:t>Заключение договоров</a:t>
            </a:r>
          </a:p>
          <a:p>
            <a:pPr algn="ctr"/>
            <a:r>
              <a:rPr lang="ru-RU" sz="1600" dirty="0">
                <a:solidFill>
                  <a:schemeClr val="tx1"/>
                </a:solidFill>
              </a:rPr>
              <a:t> и перевод займа в тот же день</a:t>
            </a:r>
          </a:p>
        </p:txBody>
      </p:sp>
      <p:sp>
        <p:nvSpPr>
          <p:cNvPr id="15" name="Прямоугольник 6">
            <a:extLst>
              <a:ext uri="{FF2B5EF4-FFF2-40B4-BE49-F238E27FC236}">
                <a16:creationId xmlns:a16="http://schemas.microsoft.com/office/drawing/2014/main" xmlns="" id="{93F0A6B6-D175-4E9A-BCEC-3A5ABD230B92}"/>
              </a:ext>
            </a:extLst>
          </p:cNvPr>
          <p:cNvSpPr>
            <a:spLocks noChangeArrowheads="1"/>
          </p:cNvSpPr>
          <p:nvPr/>
        </p:nvSpPr>
        <p:spPr bwMode="auto">
          <a:xfrm>
            <a:off x="493482" y="940734"/>
            <a:ext cx="8610600" cy="400050"/>
          </a:xfrm>
          <a:prstGeom prst="rect">
            <a:avLst/>
          </a:prstGeom>
          <a:noFill/>
          <a:ln w="9525">
            <a:noFill/>
            <a:miter lim="800000"/>
            <a:headEnd/>
            <a:tailEnd/>
          </a:ln>
        </p:spPr>
        <p:txBody>
          <a:bodyPr wrap="square">
            <a:spAutoFit/>
          </a:bodyPr>
          <a:lstStyle/>
          <a:p>
            <a:pPr algn="ctr"/>
            <a:r>
              <a:rPr lang="ru-RU" sz="2000" b="1" dirty="0">
                <a:latin typeface="Century Gothic" panose="020B0502020202020204" pitchFamily="34" charset="0"/>
              </a:rPr>
              <a:t>Процедура получения займа</a:t>
            </a:r>
          </a:p>
        </p:txBody>
      </p:sp>
      <p:sp>
        <p:nvSpPr>
          <p:cNvPr id="17" name="TextBox 16">
            <a:extLst>
              <a:ext uri="{FF2B5EF4-FFF2-40B4-BE49-F238E27FC236}">
                <a16:creationId xmlns:a16="http://schemas.microsoft.com/office/drawing/2014/main" xmlns="" id="{113465D0-F595-4858-9A06-0BFB0995BFBF}"/>
              </a:ext>
            </a:extLst>
          </p:cNvPr>
          <p:cNvSpPr txBox="1"/>
          <p:nvPr/>
        </p:nvSpPr>
        <p:spPr>
          <a:xfrm>
            <a:off x="586706" y="4051780"/>
            <a:ext cx="3307070" cy="2216504"/>
          </a:xfrm>
          <a:prstGeom prst="rect">
            <a:avLst/>
          </a:prstGeom>
          <a:noFill/>
        </p:spPr>
        <p:txBody>
          <a:bodyPr wrap="square" rtlCol="0">
            <a:spAutoFit/>
          </a:bodyPr>
          <a:lstStyle/>
          <a:p>
            <a:pPr>
              <a:lnSpc>
                <a:spcPct val="125000"/>
              </a:lnSpc>
              <a:spcBef>
                <a:spcPts val="0"/>
              </a:spcBef>
              <a:spcAft>
                <a:spcPts val="0"/>
              </a:spcAft>
            </a:pPr>
            <a:r>
              <a:rPr lang="ru-RU" sz="1600" b="1" dirty="0">
                <a:solidFill>
                  <a:srgbClr val="000000"/>
                </a:solidFill>
                <a:latin typeface="Arial" panose="020B0604020202020204" pitchFamily="34" charset="0"/>
                <a:ea typeface="Times New Roman"/>
                <a:cs typeface="Arial" panose="020B0604020202020204" pitchFamily="34" charset="0"/>
              </a:rPr>
              <a:t>ЗАЛОГ. </a:t>
            </a:r>
            <a:r>
              <a:rPr lang="ru-RU" sz="1600" dirty="0">
                <a:solidFill>
                  <a:srgbClr val="000000"/>
                </a:solidFill>
                <a:latin typeface="Arial" panose="020B0604020202020204" pitchFamily="34" charset="0"/>
                <a:ea typeface="Times New Roman"/>
                <a:cs typeface="Arial" panose="020B0604020202020204" pitchFamily="34" charset="0"/>
              </a:rPr>
              <a:t>Варианты:</a:t>
            </a:r>
          </a:p>
          <a:p>
            <a:pPr marL="285750" indent="-285750">
              <a:lnSpc>
                <a:spcPct val="125000"/>
              </a:lnSpc>
              <a:spcBef>
                <a:spcPts val="0"/>
              </a:spcBef>
              <a:spcAft>
                <a:spcPts val="0"/>
              </a:spcAft>
              <a:buFont typeface="Wingdings" panose="05000000000000000000" pitchFamily="2" charset="2"/>
              <a:buChar char="Ø"/>
            </a:pPr>
            <a:r>
              <a:rPr lang="ru-RU" sz="1600" dirty="0">
                <a:solidFill>
                  <a:srgbClr val="000000"/>
                </a:solidFill>
                <a:latin typeface="Arial" panose="020B0604020202020204" pitchFamily="34" charset="0"/>
                <a:ea typeface="Times New Roman"/>
                <a:cs typeface="Arial" panose="020B0604020202020204" pitchFamily="34" charset="0"/>
              </a:rPr>
              <a:t>Автотранспорт </a:t>
            </a:r>
          </a:p>
          <a:p>
            <a:pPr>
              <a:lnSpc>
                <a:spcPct val="125000"/>
              </a:lnSpc>
              <a:spcBef>
                <a:spcPts val="0"/>
              </a:spcBef>
              <a:spcAft>
                <a:spcPts val="0"/>
              </a:spcAft>
            </a:pPr>
            <a:r>
              <a:rPr lang="ru-RU" sz="1600" dirty="0">
                <a:solidFill>
                  <a:srgbClr val="000000"/>
                </a:solidFill>
                <a:latin typeface="Arial" panose="020B0604020202020204" pitchFamily="34" charset="0"/>
                <a:ea typeface="Times New Roman"/>
                <a:cs typeface="Arial" panose="020B0604020202020204" pitchFamily="34" charset="0"/>
              </a:rPr>
              <a:t>    (личный или коммерческий)</a:t>
            </a:r>
          </a:p>
          <a:p>
            <a:pPr marL="285750" indent="-285750">
              <a:lnSpc>
                <a:spcPct val="125000"/>
              </a:lnSpc>
              <a:spcBef>
                <a:spcPts val="0"/>
              </a:spcBef>
              <a:spcAft>
                <a:spcPts val="0"/>
              </a:spcAft>
              <a:buFont typeface="Wingdings" panose="05000000000000000000" pitchFamily="2" charset="2"/>
              <a:buChar char="Ø"/>
            </a:pPr>
            <a:r>
              <a:rPr lang="ru-RU" sz="1600" dirty="0">
                <a:solidFill>
                  <a:srgbClr val="000000"/>
                </a:solidFill>
                <a:latin typeface="Arial" panose="020B0604020202020204" pitchFamily="34" charset="0"/>
                <a:ea typeface="Times New Roman"/>
                <a:cs typeface="Arial" panose="020B0604020202020204" pitchFamily="34" charset="0"/>
              </a:rPr>
              <a:t>Оборудование</a:t>
            </a:r>
          </a:p>
          <a:p>
            <a:pPr marL="285750" indent="-285750">
              <a:lnSpc>
                <a:spcPct val="125000"/>
              </a:lnSpc>
              <a:spcBef>
                <a:spcPts val="0"/>
              </a:spcBef>
              <a:spcAft>
                <a:spcPts val="0"/>
              </a:spcAft>
              <a:buFont typeface="Wingdings" panose="05000000000000000000" pitchFamily="2" charset="2"/>
              <a:buChar char="Ø"/>
            </a:pPr>
            <a:r>
              <a:rPr lang="ru-RU" sz="1600" dirty="0">
                <a:solidFill>
                  <a:srgbClr val="000000"/>
                </a:solidFill>
                <a:latin typeface="Arial" panose="020B0604020202020204" pitchFamily="34" charset="0"/>
                <a:ea typeface="Times New Roman"/>
                <a:cs typeface="Arial" panose="020B0604020202020204" pitchFamily="34" charset="0"/>
              </a:rPr>
              <a:t>Недвижимость</a:t>
            </a:r>
          </a:p>
          <a:p>
            <a:pPr marL="285750" indent="-285750">
              <a:lnSpc>
                <a:spcPct val="125000"/>
              </a:lnSpc>
              <a:spcBef>
                <a:spcPts val="0"/>
              </a:spcBef>
              <a:spcAft>
                <a:spcPts val="0"/>
              </a:spcAft>
              <a:buFont typeface="Wingdings" panose="05000000000000000000" pitchFamily="2" charset="2"/>
              <a:buChar char="Ø"/>
            </a:pPr>
            <a:endParaRPr lang="ru-RU" sz="1600" dirty="0">
              <a:solidFill>
                <a:srgbClr val="000000"/>
              </a:solidFill>
              <a:latin typeface="Arial" panose="020B0604020202020204" pitchFamily="34" charset="0"/>
              <a:ea typeface="Times New Roman"/>
              <a:cs typeface="Arial" panose="020B0604020202020204" pitchFamily="34" charset="0"/>
            </a:endParaRPr>
          </a:p>
          <a:p>
            <a:pPr>
              <a:lnSpc>
                <a:spcPct val="125000"/>
              </a:lnSpc>
              <a:spcBef>
                <a:spcPts val="0"/>
              </a:spcBef>
              <a:spcAft>
                <a:spcPts val="0"/>
              </a:spcAft>
            </a:pPr>
            <a:r>
              <a:rPr lang="ru-RU" sz="1600" dirty="0">
                <a:solidFill>
                  <a:srgbClr val="000000"/>
                </a:solidFill>
                <a:latin typeface="Arial" panose="020B0604020202020204" pitchFamily="34" charset="0"/>
                <a:ea typeface="Times New Roman"/>
                <a:cs typeface="Arial" panose="020B0604020202020204" pitchFamily="34" charset="0"/>
              </a:rPr>
              <a:t>Собственное или третьих лиц</a:t>
            </a:r>
          </a:p>
        </p:txBody>
      </p:sp>
      <p:pic>
        <p:nvPicPr>
          <p:cNvPr id="18" name="Рисунок 17">
            <a:extLst>
              <a:ext uri="{FF2B5EF4-FFF2-40B4-BE49-F238E27FC236}">
                <a16:creationId xmlns:a16="http://schemas.microsoft.com/office/drawing/2014/main" xmlns="" id="{8907620C-8003-4AA2-8FA7-C34940CF28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55128" y="4004605"/>
            <a:ext cx="973745" cy="649975"/>
          </a:xfrm>
          <a:prstGeom prst="rect">
            <a:avLst/>
          </a:prstGeom>
        </p:spPr>
      </p:pic>
      <p:pic>
        <p:nvPicPr>
          <p:cNvPr id="19" name="Рисунок 18">
            <a:extLst>
              <a:ext uri="{FF2B5EF4-FFF2-40B4-BE49-F238E27FC236}">
                <a16:creationId xmlns:a16="http://schemas.microsoft.com/office/drawing/2014/main" xmlns="" id="{C4584600-0505-479D-A9C6-17438666A7C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10812" y="5043657"/>
            <a:ext cx="712434" cy="712434"/>
          </a:xfrm>
          <a:prstGeom prst="rect">
            <a:avLst/>
          </a:prstGeom>
        </p:spPr>
      </p:pic>
      <p:pic>
        <p:nvPicPr>
          <p:cNvPr id="20" name="Рисунок 19">
            <a:extLst>
              <a:ext uri="{FF2B5EF4-FFF2-40B4-BE49-F238E27FC236}">
                <a16:creationId xmlns:a16="http://schemas.microsoft.com/office/drawing/2014/main" xmlns="" id="{9E1FF349-17C4-4B5B-AED2-9C129CFAFE4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93776" y="4741450"/>
            <a:ext cx="1116217" cy="837163"/>
          </a:xfrm>
          <a:prstGeom prst="rect">
            <a:avLst/>
          </a:prstGeom>
        </p:spPr>
      </p:pic>
      <p:pic>
        <p:nvPicPr>
          <p:cNvPr id="21" name="Рисунок 20">
            <a:extLst>
              <a:ext uri="{FF2B5EF4-FFF2-40B4-BE49-F238E27FC236}">
                <a16:creationId xmlns:a16="http://schemas.microsoft.com/office/drawing/2014/main" xmlns="" id="{771FA186-8B59-4A04-BCB2-DCA06145542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31476" y="4309566"/>
            <a:ext cx="714214" cy="499950"/>
          </a:xfrm>
          <a:prstGeom prst="rect">
            <a:avLst/>
          </a:prstGeom>
        </p:spPr>
      </p:pic>
      <p:pic>
        <p:nvPicPr>
          <p:cNvPr id="22" name="Рисунок 21">
            <a:extLst>
              <a:ext uri="{FF2B5EF4-FFF2-40B4-BE49-F238E27FC236}">
                <a16:creationId xmlns:a16="http://schemas.microsoft.com/office/drawing/2014/main" xmlns="" id="{3576357A-4037-4A96-AF77-9D7226C8823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977823" y="5557170"/>
            <a:ext cx="820958" cy="615374"/>
          </a:xfrm>
          <a:prstGeom prst="rect">
            <a:avLst/>
          </a:prstGeom>
        </p:spPr>
      </p:pic>
      <p:sp>
        <p:nvSpPr>
          <p:cNvPr id="23" name="TextBox 22">
            <a:extLst>
              <a:ext uri="{FF2B5EF4-FFF2-40B4-BE49-F238E27FC236}">
                <a16:creationId xmlns:a16="http://schemas.microsoft.com/office/drawing/2014/main" xmlns="" id="{5FBE264F-5021-4913-BCBE-4F5D56BFF021}"/>
              </a:ext>
            </a:extLst>
          </p:cNvPr>
          <p:cNvSpPr txBox="1"/>
          <p:nvPr/>
        </p:nvSpPr>
        <p:spPr>
          <a:xfrm>
            <a:off x="5967174" y="4005092"/>
            <a:ext cx="3782800" cy="1908728"/>
          </a:xfrm>
          <a:prstGeom prst="rect">
            <a:avLst/>
          </a:prstGeom>
          <a:noFill/>
        </p:spPr>
        <p:txBody>
          <a:bodyPr wrap="square" rtlCol="0">
            <a:spAutoFit/>
          </a:bodyPr>
          <a:lstStyle/>
          <a:p>
            <a:pPr>
              <a:lnSpc>
                <a:spcPct val="125000"/>
              </a:lnSpc>
              <a:spcBef>
                <a:spcPts val="0"/>
              </a:spcBef>
              <a:spcAft>
                <a:spcPts val="0"/>
              </a:spcAft>
            </a:pPr>
            <a:r>
              <a:rPr lang="ru-RU" sz="1600" b="1" dirty="0">
                <a:solidFill>
                  <a:srgbClr val="000000"/>
                </a:solidFill>
                <a:latin typeface="Arial" panose="020B0604020202020204" pitchFamily="34" charset="0"/>
                <a:ea typeface="Times New Roman"/>
                <a:cs typeface="Arial" panose="020B0604020202020204" pitchFamily="34" charset="0"/>
              </a:rPr>
              <a:t>ПОРУЧИТЕЛЬСТВО</a:t>
            </a:r>
            <a:r>
              <a:rPr lang="ru-RU" sz="1600" dirty="0">
                <a:solidFill>
                  <a:srgbClr val="000000"/>
                </a:solidFill>
                <a:latin typeface="Arial" panose="020B0604020202020204" pitchFamily="34" charset="0"/>
                <a:ea typeface="Times New Roman"/>
                <a:cs typeface="Arial" panose="020B0604020202020204" pitchFamily="34" charset="0"/>
              </a:rPr>
              <a:t> </a:t>
            </a:r>
          </a:p>
          <a:p>
            <a:pPr marL="285750" indent="-285750">
              <a:lnSpc>
                <a:spcPct val="125000"/>
              </a:lnSpc>
              <a:spcBef>
                <a:spcPts val="0"/>
              </a:spcBef>
              <a:spcAft>
                <a:spcPts val="0"/>
              </a:spcAft>
              <a:buFont typeface="Wingdings" panose="05000000000000000000" pitchFamily="2" charset="2"/>
              <a:buChar char="Ø"/>
            </a:pPr>
            <a:r>
              <a:rPr lang="ru-RU" sz="1600" dirty="0">
                <a:solidFill>
                  <a:srgbClr val="000000"/>
                </a:solidFill>
                <a:latin typeface="Arial" panose="020B0604020202020204" pitchFamily="34" charset="0"/>
                <a:ea typeface="Times New Roman"/>
                <a:cs typeface="Arial" panose="020B0604020202020204" pitchFamily="34" charset="0"/>
              </a:rPr>
              <a:t>Собственников </a:t>
            </a:r>
            <a:r>
              <a:rPr lang="ru-RU" sz="1400" dirty="0">
                <a:solidFill>
                  <a:srgbClr val="000000"/>
                </a:solidFill>
                <a:latin typeface="Arial" panose="020B0604020202020204" pitchFamily="34" charset="0"/>
                <a:ea typeface="Times New Roman"/>
                <a:cs typeface="Arial" panose="020B0604020202020204" pitchFamily="34" charset="0"/>
              </a:rPr>
              <a:t>(дополнительное)</a:t>
            </a:r>
          </a:p>
          <a:p>
            <a:pPr marL="285750" indent="-285750">
              <a:lnSpc>
                <a:spcPct val="125000"/>
              </a:lnSpc>
              <a:spcBef>
                <a:spcPts val="0"/>
              </a:spcBef>
              <a:spcAft>
                <a:spcPts val="0"/>
              </a:spcAft>
              <a:buFont typeface="Wingdings" panose="05000000000000000000" pitchFamily="2" charset="2"/>
              <a:buChar char="Ø"/>
            </a:pPr>
            <a:r>
              <a:rPr lang="ru-RU" sz="1600" dirty="0">
                <a:solidFill>
                  <a:srgbClr val="000000"/>
                </a:solidFill>
                <a:latin typeface="Arial" panose="020B0604020202020204" pitchFamily="34" charset="0"/>
                <a:ea typeface="Times New Roman"/>
                <a:cs typeface="Arial" panose="020B0604020202020204" pitchFamily="34" charset="0"/>
              </a:rPr>
              <a:t>Третьих лиц  (юридических или физических) с подтвержденным доходом </a:t>
            </a:r>
          </a:p>
          <a:p>
            <a:pPr marL="285750" indent="-285750">
              <a:lnSpc>
                <a:spcPct val="125000"/>
              </a:lnSpc>
              <a:spcBef>
                <a:spcPts val="0"/>
              </a:spcBef>
              <a:spcAft>
                <a:spcPts val="0"/>
              </a:spcAft>
              <a:buFont typeface="Wingdings" panose="05000000000000000000" pitchFamily="2" charset="2"/>
              <a:buChar char="Ø"/>
            </a:pPr>
            <a:r>
              <a:rPr lang="ru-RU" sz="1600" dirty="0">
                <a:solidFill>
                  <a:srgbClr val="000000"/>
                </a:solidFill>
                <a:latin typeface="Arial" panose="020B0604020202020204" pitchFamily="34" charset="0"/>
                <a:ea typeface="Times New Roman"/>
                <a:cs typeface="Arial" panose="020B0604020202020204" pitchFamily="34" charset="0"/>
              </a:rPr>
              <a:t>Гарантийного фонда МО</a:t>
            </a:r>
            <a:endParaRPr lang="ru-RU" sz="1600" dirty="0">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3873939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711200" y="338464"/>
            <a:ext cx="8795206" cy="369332"/>
          </a:xfrm>
        </p:spPr>
        <p:txBody>
          <a:bodyPr/>
          <a:lstStyle/>
          <a:p>
            <a:pPr algn="ctr"/>
            <a:r>
              <a:rPr lang="ru-RU" sz="2400" dirty="0">
                <a:latin typeface="Arial Narrow" pitchFamily="34" charset="0"/>
              </a:rPr>
              <a:t>МКК Московский областной фонд микрофинансирования</a:t>
            </a:r>
            <a:endParaRPr lang="en-US" sz="2400" dirty="0">
              <a:latin typeface="Arial Narrow" pitchFamily="34" charset="0"/>
            </a:endParaRPr>
          </a:p>
        </p:txBody>
      </p:sp>
      <p:sp>
        <p:nvSpPr>
          <p:cNvPr id="8220" name="Text Box 20"/>
          <p:cNvSpPr txBox="1">
            <a:spLocks noChangeArrowheads="1"/>
          </p:cNvSpPr>
          <p:nvPr/>
        </p:nvSpPr>
        <p:spPr bwMode="auto">
          <a:xfrm>
            <a:off x="711200" y="3860800"/>
            <a:ext cx="2965450" cy="277813"/>
          </a:xfrm>
          <a:prstGeom prst="rect">
            <a:avLst/>
          </a:prstGeom>
          <a:noFill/>
          <a:ln w="9525">
            <a:noFill/>
            <a:miter lim="800000"/>
            <a:headEnd/>
            <a:tailEnd/>
          </a:ln>
        </p:spPr>
        <p:txBody>
          <a:bodyPr lIns="0" tIns="0" rIns="0" bIns="0">
            <a:spAutoFit/>
          </a:bodyPr>
          <a:lstStyle/>
          <a:p>
            <a:pPr marL="174625" indent="-174625" defTabSz="977900">
              <a:buFont typeface="Arial" charset="0"/>
              <a:buChar char="•"/>
            </a:pPr>
            <a:endParaRPr kumimoji="1" lang="ru-RU" dirty="0">
              <a:solidFill>
                <a:schemeClr val="tx2"/>
              </a:solidFill>
              <a:ea typeface="ＭＳ Ｐゴシック"/>
              <a:cs typeface="ＭＳ Ｐゴシック"/>
            </a:endParaRPr>
          </a:p>
        </p:txBody>
      </p:sp>
      <p:pic>
        <p:nvPicPr>
          <p:cNvPr id="14" name="Рисунок 13">
            <a:extLst>
              <a:ext uri="{FF2B5EF4-FFF2-40B4-BE49-F238E27FC236}">
                <a16:creationId xmlns:a16="http://schemas.microsoft.com/office/drawing/2014/main" xmlns="" id="{F5395DDE-06B0-44AA-9E08-38FE8DCC81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420" y="160743"/>
            <a:ext cx="963560" cy="547053"/>
          </a:xfrm>
          <a:prstGeom prst="rect">
            <a:avLst/>
          </a:prstGeom>
        </p:spPr>
      </p:pic>
      <p:sp>
        <p:nvSpPr>
          <p:cNvPr id="2" name="Номер слайда 1">
            <a:extLst>
              <a:ext uri="{FF2B5EF4-FFF2-40B4-BE49-F238E27FC236}">
                <a16:creationId xmlns:a16="http://schemas.microsoft.com/office/drawing/2014/main" xmlns="" id="{5C8F263E-9558-4634-83B5-8C1991014EDE}"/>
              </a:ext>
            </a:extLst>
          </p:cNvPr>
          <p:cNvSpPr>
            <a:spLocks noGrp="1"/>
          </p:cNvSpPr>
          <p:nvPr>
            <p:ph type="sldNum" sz="quarter" idx="10"/>
          </p:nvPr>
        </p:nvSpPr>
        <p:spPr>
          <a:xfrm>
            <a:off x="7594601" y="6519536"/>
            <a:ext cx="2063750" cy="182562"/>
          </a:xfrm>
        </p:spPr>
        <p:txBody>
          <a:bodyPr/>
          <a:lstStyle/>
          <a:p>
            <a:pPr>
              <a:defRPr/>
            </a:pPr>
            <a:fld id="{A75F70F0-0F10-43DB-B21C-44BBECAE22B0}" type="slidenum">
              <a:rPr lang="en-US" altLang="ru-RU" smtClean="0"/>
              <a:pPr>
                <a:defRPr/>
              </a:pPr>
              <a:t>6</a:t>
            </a:fld>
            <a:endParaRPr lang="en-US" altLang="ru-RU" dirty="0"/>
          </a:p>
        </p:txBody>
      </p:sp>
      <p:sp>
        <p:nvSpPr>
          <p:cNvPr id="11" name="TextBox 10">
            <a:extLst>
              <a:ext uri="{FF2B5EF4-FFF2-40B4-BE49-F238E27FC236}">
                <a16:creationId xmlns:a16="http://schemas.microsoft.com/office/drawing/2014/main" xmlns="" id="{451A41DB-B951-4087-A34D-381A01F7C56C}"/>
              </a:ext>
            </a:extLst>
          </p:cNvPr>
          <p:cNvSpPr txBox="1"/>
          <p:nvPr/>
        </p:nvSpPr>
        <p:spPr>
          <a:xfrm>
            <a:off x="157023" y="913853"/>
            <a:ext cx="9501322"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b="1" dirty="0">
                <a:latin typeface="Century Gothic" panose="020B0502020202020204" pitchFamily="34" charset="0"/>
                <a:cs typeface="Arial" pitchFamily="34" charset="0"/>
              </a:rPr>
              <a:t>Деятельность фонда в 2020 г </a:t>
            </a:r>
            <a:endParaRPr lang="ru-RU" dirty="0">
              <a:latin typeface="Century Gothic" panose="020B0502020202020204" pitchFamily="34" charset="0"/>
              <a:cs typeface="Arial" pitchFamily="34" charset="0"/>
            </a:endParaRPr>
          </a:p>
        </p:txBody>
      </p:sp>
      <p:graphicFrame>
        <p:nvGraphicFramePr>
          <p:cNvPr id="12" name="Таблица 11">
            <a:extLst>
              <a:ext uri="{FF2B5EF4-FFF2-40B4-BE49-F238E27FC236}">
                <a16:creationId xmlns:a16="http://schemas.microsoft.com/office/drawing/2014/main" xmlns="" id="{BC5617A3-D887-4946-A506-2574F7A4E04A}"/>
              </a:ext>
            </a:extLst>
          </p:cNvPr>
          <p:cNvGraphicFramePr>
            <a:graphicFrameLocks noGrp="1"/>
          </p:cNvGraphicFramePr>
          <p:nvPr>
            <p:extLst>
              <p:ext uri="{D42A27DB-BD31-4B8C-83A1-F6EECF244321}">
                <p14:modId xmlns:p14="http://schemas.microsoft.com/office/powerpoint/2010/main" val="1354987552"/>
              </p:ext>
            </p:extLst>
          </p:nvPr>
        </p:nvGraphicFramePr>
        <p:xfrm>
          <a:off x="595618" y="1489242"/>
          <a:ext cx="8910788" cy="2989861"/>
        </p:xfrm>
        <a:graphic>
          <a:graphicData uri="http://schemas.openxmlformats.org/drawingml/2006/table">
            <a:tbl>
              <a:tblPr bandRow="1">
                <a:tableStyleId>{5FD0F851-EC5A-4D38-B0AD-8093EC10F338}</a:tableStyleId>
              </a:tblPr>
              <a:tblGrid>
                <a:gridCol w="2884504">
                  <a:extLst>
                    <a:ext uri="{9D8B030D-6E8A-4147-A177-3AD203B41FA5}">
                      <a16:colId xmlns:a16="http://schemas.microsoft.com/office/drawing/2014/main" xmlns="" val="1769557677"/>
                    </a:ext>
                  </a:extLst>
                </a:gridCol>
                <a:gridCol w="2207614">
                  <a:extLst>
                    <a:ext uri="{9D8B030D-6E8A-4147-A177-3AD203B41FA5}">
                      <a16:colId xmlns:a16="http://schemas.microsoft.com/office/drawing/2014/main" xmlns="" val="4289887176"/>
                    </a:ext>
                  </a:extLst>
                </a:gridCol>
                <a:gridCol w="3818670">
                  <a:extLst>
                    <a:ext uri="{9D8B030D-6E8A-4147-A177-3AD203B41FA5}">
                      <a16:colId xmlns:a16="http://schemas.microsoft.com/office/drawing/2014/main" xmlns="" val="2897751755"/>
                    </a:ext>
                  </a:extLst>
                </a:gridCol>
              </a:tblGrid>
              <a:tr h="578151">
                <a:tc>
                  <a:txBody>
                    <a:bodyPr/>
                    <a:lstStyle/>
                    <a:p>
                      <a:r>
                        <a:rPr lang="ru-RU" sz="1600" dirty="0"/>
                        <a:t>Рассмотрено заявок</a:t>
                      </a:r>
                      <a:endParaRPr lang="ru-RU" sz="1600" dirty="0">
                        <a:latin typeface="Century Gothic" panose="020B0502020202020204" pitchFamily="34" charset="0"/>
                      </a:endParaRPr>
                    </a:p>
                  </a:txBody>
                  <a:tcPr/>
                </a:tc>
                <a:tc>
                  <a:txBody>
                    <a:bodyPr/>
                    <a:lstStyle/>
                    <a:p>
                      <a:r>
                        <a:rPr lang="ru-RU" sz="1600" dirty="0"/>
                        <a:t>270</a:t>
                      </a:r>
                      <a:endParaRPr lang="ru-RU" sz="1600" dirty="0">
                        <a:latin typeface="Century Gothic" panose="020B0502020202020204" pitchFamily="34" charset="0"/>
                      </a:endParaRPr>
                    </a:p>
                  </a:txBody>
                  <a:tcPr/>
                </a:tc>
                <a:tc>
                  <a:txBody>
                    <a:bodyPr/>
                    <a:lstStyle/>
                    <a:p>
                      <a:r>
                        <a:rPr lang="ru-RU" sz="1400" dirty="0"/>
                        <a:t>21 отказов фонда (8%)</a:t>
                      </a:r>
                    </a:p>
                    <a:p>
                      <a:r>
                        <a:rPr lang="ru-RU" sz="1400" dirty="0"/>
                        <a:t>16 отозвано заявителем</a:t>
                      </a:r>
                      <a:endParaRPr lang="ru-RU" sz="1400" dirty="0">
                        <a:latin typeface="Century Gothic" panose="020B0502020202020204" pitchFamily="34" charset="0"/>
                      </a:endParaRPr>
                    </a:p>
                  </a:txBody>
                  <a:tcPr/>
                </a:tc>
                <a:extLst>
                  <a:ext uri="{0D108BD9-81ED-4DB2-BD59-A6C34878D82A}">
                    <a16:rowId xmlns:a16="http://schemas.microsoft.com/office/drawing/2014/main" xmlns="" val="3895679868"/>
                  </a:ext>
                </a:extLst>
              </a:tr>
              <a:tr h="1698270">
                <a:tc>
                  <a:txBody>
                    <a:bodyPr/>
                    <a:lstStyle/>
                    <a:p>
                      <a:r>
                        <a:rPr lang="ru-RU" sz="1600" dirty="0"/>
                        <a:t>Предоставлено микрозаймов</a:t>
                      </a:r>
                    </a:p>
                    <a:p>
                      <a:endParaRPr lang="ru-RU" sz="1600" dirty="0"/>
                    </a:p>
                    <a:p>
                      <a:pPr algn="r"/>
                      <a:r>
                        <a:rPr lang="ru-RU" sz="1400" dirty="0"/>
                        <a:t>на оборотные</a:t>
                      </a:r>
                    </a:p>
                    <a:p>
                      <a:pPr algn="r"/>
                      <a:r>
                        <a:rPr lang="ru-RU" sz="1400" dirty="0"/>
                        <a:t>на внеоборотные</a:t>
                      </a:r>
                      <a:endParaRPr lang="ru-RU" sz="1400" dirty="0">
                        <a:latin typeface="Century Gothic" panose="020B0502020202020204" pitchFamily="34" charset="0"/>
                      </a:endParaRPr>
                    </a:p>
                  </a:txBody>
                  <a:tcPr/>
                </a:tc>
                <a:tc>
                  <a:txBody>
                    <a:bodyPr/>
                    <a:lstStyle/>
                    <a:p>
                      <a:r>
                        <a:rPr lang="ru-RU" sz="1600" b="0" dirty="0"/>
                        <a:t>233</a:t>
                      </a:r>
                    </a:p>
                    <a:p>
                      <a:r>
                        <a:rPr lang="ru-RU" sz="1600" b="0" dirty="0"/>
                        <a:t>475,9 </a:t>
                      </a:r>
                      <a:r>
                        <a:rPr lang="ru-RU" sz="1400" b="0" dirty="0"/>
                        <a:t>млн</a:t>
                      </a:r>
                      <a:r>
                        <a:rPr lang="ru-RU" sz="1400" dirty="0"/>
                        <a:t>. руб.</a:t>
                      </a:r>
                      <a:endParaRPr lang="ru-RU" sz="1600" dirty="0"/>
                    </a:p>
                    <a:p>
                      <a:endParaRPr lang="ru-RU"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ru-RU" sz="1400" dirty="0"/>
                        <a:t>306,9 </a:t>
                      </a:r>
                      <a:r>
                        <a:rPr lang="ru-RU" sz="1200" dirty="0"/>
                        <a:t>млн. руб.</a:t>
                      </a:r>
                      <a:endParaRPr lang="ru-RU" sz="1400" dirty="0"/>
                    </a:p>
                    <a:p>
                      <a:r>
                        <a:rPr lang="ru-RU" sz="1400" dirty="0"/>
                        <a:t>169,0 </a:t>
                      </a:r>
                      <a:r>
                        <a:rPr lang="ru-RU" sz="1200" dirty="0"/>
                        <a:t>млн. руб.</a:t>
                      </a:r>
                      <a:endParaRPr lang="ru-RU" sz="1400" dirty="0">
                        <a:latin typeface="Century Gothic" panose="020B0502020202020204" pitchFamily="34" charset="0"/>
                      </a:endParaRPr>
                    </a:p>
                  </a:txBody>
                  <a:tcPr/>
                </a:tc>
                <a:tc>
                  <a:txBody>
                    <a:bodyPr/>
                    <a:lstStyle/>
                    <a:p>
                      <a:endParaRPr lang="ru-RU" sz="1400" dirty="0"/>
                    </a:p>
                    <a:p>
                      <a:r>
                        <a:rPr lang="ru-RU" sz="1400" dirty="0"/>
                        <a:t>В том числе:</a:t>
                      </a:r>
                    </a:p>
                    <a:p>
                      <a:r>
                        <a:rPr lang="ru-RU" sz="1400" dirty="0">
                          <a:solidFill>
                            <a:schemeClr val="tx1"/>
                          </a:solidFill>
                        </a:rPr>
                        <a:t>172 </a:t>
                      </a:r>
                      <a:r>
                        <a:rPr lang="ru-RU" sz="1200" dirty="0">
                          <a:solidFill>
                            <a:schemeClr val="tx1"/>
                          </a:solidFill>
                        </a:rPr>
                        <a:t>млн.</a:t>
                      </a:r>
                      <a:r>
                        <a:rPr lang="ru-RU" sz="1400" dirty="0">
                          <a:solidFill>
                            <a:schemeClr val="tx1"/>
                          </a:solidFill>
                        </a:rPr>
                        <a:t> – производство  (36%)</a:t>
                      </a:r>
                    </a:p>
                    <a:p>
                      <a:pPr marL="0" marR="0" lvl="0" indent="0" algn="l" defTabSz="932753" rtl="0" eaLnBrk="1" fontAlgn="auto" latinLnBrk="0" hangingPunct="1">
                        <a:lnSpc>
                          <a:spcPct val="100000"/>
                        </a:lnSpc>
                        <a:spcBef>
                          <a:spcPts val="0"/>
                        </a:spcBef>
                        <a:spcAft>
                          <a:spcPts val="0"/>
                        </a:spcAft>
                        <a:buClrTx/>
                        <a:buSzTx/>
                        <a:buFontTx/>
                        <a:buNone/>
                        <a:tabLst/>
                        <a:defRPr/>
                      </a:pPr>
                      <a:r>
                        <a:rPr lang="ru-RU" sz="1400" dirty="0">
                          <a:solidFill>
                            <a:schemeClr val="tx1"/>
                          </a:solidFill>
                        </a:rPr>
                        <a:t>83 </a:t>
                      </a:r>
                      <a:r>
                        <a:rPr lang="ru-RU" sz="1200" dirty="0">
                          <a:solidFill>
                            <a:schemeClr val="tx1"/>
                          </a:solidFill>
                        </a:rPr>
                        <a:t>млн.</a:t>
                      </a:r>
                      <a:r>
                        <a:rPr lang="ru-RU" sz="1400" dirty="0">
                          <a:solidFill>
                            <a:schemeClr val="tx1"/>
                          </a:solidFill>
                        </a:rPr>
                        <a:t> – торговля            (18%)</a:t>
                      </a:r>
                    </a:p>
                    <a:p>
                      <a:r>
                        <a:rPr lang="ru-RU" sz="1400" dirty="0">
                          <a:solidFill>
                            <a:schemeClr val="tx1"/>
                          </a:solidFill>
                        </a:rPr>
                        <a:t>43 </a:t>
                      </a:r>
                      <a:r>
                        <a:rPr lang="ru-RU" sz="1200" dirty="0">
                          <a:solidFill>
                            <a:schemeClr val="tx1"/>
                          </a:solidFill>
                        </a:rPr>
                        <a:t>млн.</a:t>
                      </a:r>
                      <a:r>
                        <a:rPr lang="ru-RU" sz="1400" dirty="0">
                          <a:solidFill>
                            <a:schemeClr val="tx1"/>
                          </a:solidFill>
                        </a:rPr>
                        <a:t> - с/х                       (9%)</a:t>
                      </a:r>
                    </a:p>
                    <a:p>
                      <a:r>
                        <a:rPr lang="ru-RU" sz="1400" dirty="0">
                          <a:solidFill>
                            <a:schemeClr val="tx1"/>
                          </a:solidFill>
                        </a:rPr>
                        <a:t>36 </a:t>
                      </a:r>
                      <a:r>
                        <a:rPr lang="ru-RU" sz="1200" dirty="0">
                          <a:solidFill>
                            <a:schemeClr val="tx1"/>
                          </a:solidFill>
                        </a:rPr>
                        <a:t>млн.</a:t>
                      </a:r>
                      <a:r>
                        <a:rPr lang="ru-RU" sz="1400" dirty="0">
                          <a:solidFill>
                            <a:schemeClr val="tx1"/>
                          </a:solidFill>
                        </a:rPr>
                        <a:t> – медицина          (7%)</a:t>
                      </a:r>
                    </a:p>
                    <a:p>
                      <a:pPr marL="0" marR="0" lvl="0" indent="0" algn="l" defTabSz="932753" rtl="0" eaLnBrk="1" fontAlgn="auto" latinLnBrk="0" hangingPunct="1">
                        <a:lnSpc>
                          <a:spcPct val="100000"/>
                        </a:lnSpc>
                        <a:spcBef>
                          <a:spcPts val="0"/>
                        </a:spcBef>
                        <a:spcAft>
                          <a:spcPts val="0"/>
                        </a:spcAft>
                        <a:buClrTx/>
                        <a:buSzTx/>
                        <a:buFontTx/>
                        <a:buNone/>
                        <a:tabLst/>
                        <a:defRPr/>
                      </a:pPr>
                      <a:r>
                        <a:rPr lang="ru-RU" sz="1400" dirty="0">
                          <a:solidFill>
                            <a:schemeClr val="tx1"/>
                          </a:solidFill>
                        </a:rPr>
                        <a:t>28 </a:t>
                      </a:r>
                      <a:r>
                        <a:rPr lang="ru-RU" sz="1200" dirty="0">
                          <a:solidFill>
                            <a:schemeClr val="tx1"/>
                          </a:solidFill>
                        </a:rPr>
                        <a:t>млн.</a:t>
                      </a:r>
                      <a:r>
                        <a:rPr lang="ru-RU" sz="1400" dirty="0">
                          <a:solidFill>
                            <a:schemeClr val="tx1"/>
                          </a:solidFill>
                        </a:rPr>
                        <a:t> – транспорт          (6%)</a:t>
                      </a:r>
                      <a:endParaRPr lang="ru-RU" sz="1400" dirty="0">
                        <a:solidFill>
                          <a:schemeClr val="tx1"/>
                        </a:solidFill>
                        <a:latin typeface="Century Gothic" panose="020B0502020202020204" pitchFamily="34" charset="0"/>
                      </a:endParaRPr>
                    </a:p>
                    <a:p>
                      <a:r>
                        <a:rPr lang="ru-RU" sz="1400" dirty="0">
                          <a:solidFill>
                            <a:schemeClr val="tx1"/>
                          </a:solidFill>
                        </a:rPr>
                        <a:t>14 млн. – образование    (4%)</a:t>
                      </a:r>
                    </a:p>
                  </a:txBody>
                  <a:tcPr/>
                </a:tc>
                <a:extLst>
                  <a:ext uri="{0D108BD9-81ED-4DB2-BD59-A6C34878D82A}">
                    <a16:rowId xmlns:a16="http://schemas.microsoft.com/office/drawing/2014/main" xmlns="" val="216892739"/>
                  </a:ext>
                </a:extLst>
              </a:tr>
              <a:tr h="613390">
                <a:tc>
                  <a:txBody>
                    <a:bodyPr/>
                    <a:lstStyle/>
                    <a:p>
                      <a:r>
                        <a:rPr lang="ru-RU" sz="1600" dirty="0"/>
                        <a:t>Портфель займов</a:t>
                      </a:r>
                      <a:endParaRPr lang="ru-RU" sz="1600" dirty="0">
                        <a:latin typeface="Century Gothic" panose="020B0502020202020204" pitchFamily="34" charset="0"/>
                      </a:endParaRPr>
                    </a:p>
                  </a:txBody>
                  <a:tcPr/>
                </a:tc>
                <a:tc>
                  <a:txBody>
                    <a:bodyPr/>
                    <a:lstStyle/>
                    <a:p>
                      <a:r>
                        <a:rPr lang="ru-RU" sz="1600" b="0" dirty="0"/>
                        <a:t>500,0</a:t>
                      </a:r>
                      <a:r>
                        <a:rPr lang="ru-RU" sz="1600" dirty="0"/>
                        <a:t> </a:t>
                      </a:r>
                      <a:r>
                        <a:rPr lang="ru-RU" sz="1400" dirty="0"/>
                        <a:t>млн. руб.</a:t>
                      </a:r>
                    </a:p>
                    <a:p>
                      <a:r>
                        <a:rPr lang="ru-RU" sz="1400" dirty="0"/>
                        <a:t>(350 займов)</a:t>
                      </a:r>
                      <a:endParaRPr lang="ru-RU" sz="1600" dirty="0">
                        <a:latin typeface="Century Gothic" panose="020B0502020202020204" pitchFamily="34" charset="0"/>
                      </a:endParaRPr>
                    </a:p>
                  </a:txBody>
                  <a:tcPr/>
                </a:tc>
                <a:tc>
                  <a:txBody>
                    <a:bodyPr/>
                    <a:lstStyle/>
                    <a:p>
                      <a:r>
                        <a:rPr lang="ru-RU" sz="1400" dirty="0"/>
                        <a:t>150% к началу года</a:t>
                      </a:r>
                      <a:endParaRPr lang="ru-RU" sz="1400" dirty="0">
                        <a:latin typeface="Century Gothic" panose="020B0502020202020204" pitchFamily="34" charset="0"/>
                      </a:endParaRPr>
                    </a:p>
                  </a:txBody>
                  <a:tcPr/>
                </a:tc>
                <a:extLst>
                  <a:ext uri="{0D108BD9-81ED-4DB2-BD59-A6C34878D82A}">
                    <a16:rowId xmlns:a16="http://schemas.microsoft.com/office/drawing/2014/main" xmlns="" val="2619070959"/>
                  </a:ext>
                </a:extLst>
              </a:tr>
            </a:tbl>
          </a:graphicData>
        </a:graphic>
      </p:graphicFrame>
      <p:graphicFrame>
        <p:nvGraphicFramePr>
          <p:cNvPr id="10" name="Диаграмма 9">
            <a:extLst>
              <a:ext uri="{FF2B5EF4-FFF2-40B4-BE49-F238E27FC236}">
                <a16:creationId xmlns:a16="http://schemas.microsoft.com/office/drawing/2014/main" xmlns="" id="{B6034AA2-0AE8-4ECF-9E94-DC3408244BDE}"/>
              </a:ext>
            </a:extLst>
          </p:cNvPr>
          <p:cNvGraphicFramePr/>
          <p:nvPr>
            <p:extLst>
              <p:ext uri="{D42A27DB-BD31-4B8C-83A1-F6EECF244321}">
                <p14:modId xmlns:p14="http://schemas.microsoft.com/office/powerpoint/2010/main" val="3510723272"/>
              </p:ext>
            </p:extLst>
          </p:nvPr>
        </p:nvGraphicFramePr>
        <p:xfrm>
          <a:off x="1627464" y="4479103"/>
          <a:ext cx="6442745" cy="21728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06161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Заголовок 25"/>
          <p:cNvSpPr>
            <a:spLocks noGrp="1"/>
          </p:cNvSpPr>
          <p:nvPr>
            <p:ph type="title"/>
          </p:nvPr>
        </p:nvSpPr>
        <p:spPr>
          <a:xfrm>
            <a:off x="1363614" y="342190"/>
            <a:ext cx="7859517" cy="369332"/>
          </a:xfrm>
        </p:spPr>
        <p:txBody>
          <a:bodyPr/>
          <a:lstStyle/>
          <a:p>
            <a:pPr algn="ctr"/>
            <a:r>
              <a:rPr lang="ru-RU" sz="2400" dirty="0">
                <a:latin typeface="Arial Narrow" pitchFamily="34" charset="0"/>
              </a:rPr>
              <a:t>МКК Московский областной фонд микрофинансирования</a:t>
            </a:r>
          </a:p>
        </p:txBody>
      </p:sp>
      <p:sp>
        <p:nvSpPr>
          <p:cNvPr id="7" name="Содержимое 2"/>
          <p:cNvSpPr txBox="1">
            <a:spLocks/>
          </p:cNvSpPr>
          <p:nvPr/>
        </p:nvSpPr>
        <p:spPr bwMode="auto">
          <a:xfrm>
            <a:off x="609600" y="2310746"/>
            <a:ext cx="8686800" cy="3891407"/>
          </a:xfrm>
          <a:prstGeom prst="rect">
            <a:avLst/>
          </a:prstGeom>
          <a:noFill/>
          <a:ln w="9525">
            <a:noFill/>
            <a:miter lim="800000"/>
            <a:headEnd/>
            <a:tailEnd/>
          </a:ln>
        </p:spPr>
        <p:txBody>
          <a:bodyPr/>
          <a:lstStyle/>
          <a:p>
            <a:pPr marL="342900" indent="-342900" algn="ctr" eaLnBrk="0" hangingPunct="0">
              <a:spcBef>
                <a:spcPct val="20000"/>
              </a:spcBef>
            </a:pPr>
            <a:r>
              <a:rPr lang="ru-RU" sz="6000" dirty="0"/>
              <a:t> </a:t>
            </a:r>
            <a:r>
              <a:rPr lang="ru-RU" sz="6000" b="1" dirty="0"/>
              <a:t>(495) 730-50-76 </a:t>
            </a:r>
            <a:endParaRPr lang="ru-RU" sz="6000" b="1" dirty="0">
              <a:hlinkClick r:id="rId2"/>
            </a:endParaRPr>
          </a:p>
          <a:p>
            <a:pPr marL="342900" indent="-342900" algn="ctr" eaLnBrk="0" hangingPunct="0">
              <a:spcBef>
                <a:spcPct val="20000"/>
              </a:spcBef>
            </a:pPr>
            <a:r>
              <a:rPr lang="en-US" sz="6000" dirty="0">
                <a:hlinkClick r:id="rId2"/>
              </a:rPr>
              <a:t>www.mofmicro.ru</a:t>
            </a:r>
            <a:endParaRPr lang="ru-RU" sz="4800" dirty="0"/>
          </a:p>
          <a:p>
            <a:pPr marL="342900" indent="-342900" algn="ctr" eaLnBrk="0" hangingPunct="0">
              <a:spcBef>
                <a:spcPct val="20000"/>
              </a:spcBef>
            </a:pPr>
            <a:r>
              <a:rPr lang="en-US" sz="3200" dirty="0"/>
              <a:t>fond@mofmicro.ru</a:t>
            </a:r>
            <a:endParaRPr lang="ru-RU" sz="3200" dirty="0"/>
          </a:p>
          <a:p>
            <a:pPr marL="342900" indent="-342900" algn="ctr" eaLnBrk="0" hangingPunct="0">
              <a:spcBef>
                <a:spcPct val="20000"/>
              </a:spcBef>
            </a:pPr>
            <a:r>
              <a:rPr lang="ru-RU" sz="3200" dirty="0"/>
              <a:t>г. Красногорск, бульвар Строителей, д.4, корп.1, секция Г, 12 этаж, офис 10</a:t>
            </a:r>
            <a:endParaRPr lang="en-US" sz="3200" dirty="0"/>
          </a:p>
        </p:txBody>
      </p:sp>
      <p:pic>
        <p:nvPicPr>
          <p:cNvPr id="8" name="Рисунок 7" descr="Логотип МОФМ_5.jpg"/>
          <p:cNvPicPr>
            <a:picLocks noChangeAspect="1"/>
          </p:cNvPicPr>
          <p:nvPr/>
        </p:nvPicPr>
        <p:blipFill>
          <a:blip r:embed="rId3" cstate="print"/>
          <a:stretch>
            <a:fillRect/>
          </a:stretch>
        </p:blipFill>
        <p:spPr>
          <a:xfrm>
            <a:off x="4442567" y="1068897"/>
            <a:ext cx="1020865" cy="1027326"/>
          </a:xfrm>
          <a:prstGeom prst="rect">
            <a:avLst/>
          </a:prstGeom>
        </p:spPr>
      </p:pic>
      <p:sp>
        <p:nvSpPr>
          <p:cNvPr id="2" name="Номер слайда 1">
            <a:extLst>
              <a:ext uri="{FF2B5EF4-FFF2-40B4-BE49-F238E27FC236}">
                <a16:creationId xmlns:a16="http://schemas.microsoft.com/office/drawing/2014/main" xmlns="" id="{13AB143D-AB36-470B-BE3B-33C72A015814}"/>
              </a:ext>
            </a:extLst>
          </p:cNvPr>
          <p:cNvSpPr>
            <a:spLocks noGrp="1"/>
          </p:cNvSpPr>
          <p:nvPr>
            <p:ph type="sldNum" sz="quarter" idx="10"/>
          </p:nvPr>
        </p:nvSpPr>
        <p:spPr/>
        <p:txBody>
          <a:bodyPr/>
          <a:lstStyle/>
          <a:p>
            <a:pPr>
              <a:defRPr/>
            </a:pPr>
            <a:fld id="{A75F70F0-0F10-43DB-B21C-44BBECAE22B0}" type="slidenum">
              <a:rPr lang="en-US" altLang="ru-RU" smtClean="0"/>
              <a:pPr>
                <a:defRPr/>
              </a:pPr>
              <a:t>7</a:t>
            </a:fld>
            <a:endParaRPr lang="en-US" altLang="ru-RU"/>
          </a:p>
        </p:txBody>
      </p:sp>
      <p:pic>
        <p:nvPicPr>
          <p:cNvPr id="10" name="Рисунок 9">
            <a:extLst>
              <a:ext uri="{FF2B5EF4-FFF2-40B4-BE49-F238E27FC236}">
                <a16:creationId xmlns:a16="http://schemas.microsoft.com/office/drawing/2014/main" xmlns="" id="{1E62F59F-652C-44C8-80BD-82BD6EBD65B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9420" y="160743"/>
            <a:ext cx="1134194" cy="643929"/>
          </a:xfrm>
          <a:prstGeom prst="rect">
            <a:avLst/>
          </a:prstGeom>
        </p:spPr>
      </p:pic>
    </p:spTree>
    <p:extLst>
      <p:ext uri="{BB962C8B-B14F-4D97-AF65-F5344CB8AC3E}">
        <p14:creationId xmlns:p14="http://schemas.microsoft.com/office/powerpoint/2010/main" val="383380437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RB8.lYDeEWTPepbkWFXe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7.xml><?xml version="1.0" encoding="utf-8"?>
<p:tagLst xmlns:a="http://schemas.openxmlformats.org/drawingml/2006/main" xmlns:r="http://schemas.openxmlformats.org/officeDocument/2006/relationships" xmlns:p="http://schemas.openxmlformats.org/presentationml/2006/main">
  <p:tag name="NAME" val="McK Disclaimer"/>
  <p:tag name="RESIZE" val="Yes"/>
  <p:tag name="LLEFT" val=" 210.125"/>
  <p:tag name="LTOP" val=" 469.875"/>
</p:tagLst>
</file>

<file path=ppt/theme/theme1.xml><?xml version="1.0" encoding="utf-8"?>
<a:theme xmlns:a="http://schemas.openxmlformats.org/drawingml/2006/main" name="5_Universal Template_RU">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Universal Template_RU">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1"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1" u="none" strike="noStrike" cap="none" normalizeH="0" baseline="0" smtClean="0">
            <a:ln>
              <a:noFill/>
            </a:ln>
            <a:solidFill>
              <a:schemeClr val="tx1"/>
            </a:solidFill>
            <a:effectLst/>
            <a:latin typeface="Arial" charset="0"/>
          </a:defRPr>
        </a:defPPr>
      </a:lstStyle>
    </a:lnDef>
  </a:objectDefaults>
  <a:extraClrSchemeLst>
    <a:extraClrScheme>
      <a:clrScheme name="1_Universal Template_RU 1">
        <a:dk1>
          <a:srgbClr val="000000"/>
        </a:dk1>
        <a:lt1>
          <a:srgbClr val="FFFFFF"/>
        </a:lt1>
        <a:dk2>
          <a:srgbClr val="000000"/>
        </a:dk2>
        <a:lt2>
          <a:srgbClr val="FFFFFF"/>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606060"/>
        </a:folHlink>
      </a:clrScheme>
      <a:clrMap bg1="lt1" tx1="dk1" bg2="lt2" tx2="dk2" accent1="accent1" accent2="accent2" accent3="accent3" accent4="accent4" accent5="accent5" accent6="accent6" hlink="hlink" folHlink="folHlink"/>
    </a:extraClrScheme>
    <a:extraClrScheme>
      <a:clrScheme name="1_Universal Template_RU 2">
        <a:dk1>
          <a:srgbClr val="000000"/>
        </a:dk1>
        <a:lt1>
          <a:srgbClr val="FFFFFF"/>
        </a:lt1>
        <a:dk2>
          <a:srgbClr val="002960"/>
        </a:dk2>
        <a:lt2>
          <a:srgbClr val="FFFFFF"/>
        </a:lt2>
        <a:accent1>
          <a:srgbClr val="C7E0FB"/>
        </a:accent1>
        <a:accent2>
          <a:srgbClr val="91B0FF"/>
        </a:accent2>
        <a:accent3>
          <a:srgbClr val="FFFFFF"/>
        </a:accent3>
        <a:accent4>
          <a:srgbClr val="000000"/>
        </a:accent4>
        <a:accent5>
          <a:srgbClr val="E0EDFD"/>
        </a:accent5>
        <a:accent6>
          <a:srgbClr val="839FE7"/>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3">
        <a:dk1>
          <a:srgbClr val="002960"/>
        </a:dk1>
        <a:lt1>
          <a:srgbClr val="FFFFFF"/>
        </a:lt1>
        <a:dk2>
          <a:srgbClr val="002960"/>
        </a:dk2>
        <a:lt2>
          <a:srgbClr val="FFBE3D"/>
        </a:lt2>
        <a:accent1>
          <a:srgbClr val="0066CC"/>
        </a:accent1>
        <a:accent2>
          <a:srgbClr val="5F8DFF"/>
        </a:accent2>
        <a:accent3>
          <a:srgbClr val="AAACB6"/>
        </a:accent3>
        <a:accent4>
          <a:srgbClr val="DADADA"/>
        </a:accent4>
        <a:accent5>
          <a:srgbClr val="AAB8E2"/>
        </a:accent5>
        <a:accent6>
          <a:srgbClr val="557FE7"/>
        </a:accent6>
        <a:hlink>
          <a:srgbClr val="96C5F8"/>
        </a:hlink>
        <a:folHlink>
          <a:srgbClr val="D8E9FC"/>
        </a:folHlink>
      </a:clrScheme>
      <a:clrMap bg1="dk2" tx1="lt1" bg2="dk1" tx2="lt2" accent1="accent1" accent2="accent2" accent3="accent3" accent4="accent4" accent5="accent5" accent6="accent6" hlink="hlink" folHlink="folHlink"/>
    </a:extraClrScheme>
    <a:extraClrScheme>
      <a:clrScheme name="1_Universal Template_RU 4">
        <a:dk1>
          <a:srgbClr val="000000"/>
        </a:dk1>
        <a:lt1>
          <a:srgbClr val="FFFFFF"/>
        </a:lt1>
        <a:dk2>
          <a:srgbClr val="000000"/>
        </a:dk2>
        <a:lt2>
          <a:srgbClr val="FFBE3D"/>
        </a:lt2>
        <a:accent1>
          <a:srgbClr val="002960"/>
        </a:accent1>
        <a:accent2>
          <a:srgbClr val="0066CC"/>
        </a:accent2>
        <a:accent3>
          <a:srgbClr val="AAAAAA"/>
        </a:accent3>
        <a:accent4>
          <a:srgbClr val="DADADA"/>
        </a:accent4>
        <a:accent5>
          <a:srgbClr val="AAACB6"/>
        </a:accent5>
        <a:accent6>
          <a:srgbClr val="005CB9"/>
        </a:accent6>
        <a:hlink>
          <a:srgbClr val="91B0FF"/>
        </a:hlink>
        <a:folHlink>
          <a:srgbClr val="C7E0FB"/>
        </a:folHlink>
      </a:clrScheme>
      <a:clrMap bg1="dk2" tx1="lt1" bg2="dk1" tx2="lt2" accent1="accent1" accent2="accent2" accent3="accent3" accent4="accent4" accent5="accent5" accent6="accent6" hlink="hlink" folHlink="folHlink"/>
    </a:extraClrScheme>
    <a:extraClrScheme>
      <a:clrScheme name="1_Universal Template_RU 5">
        <a:dk1>
          <a:srgbClr val="000000"/>
        </a:dk1>
        <a:lt1>
          <a:srgbClr val="FFFFFF"/>
        </a:lt1>
        <a:dk2>
          <a:srgbClr val="002960"/>
        </a:dk2>
        <a:lt2>
          <a:srgbClr val="FFFFFF"/>
        </a:lt2>
        <a:accent1>
          <a:srgbClr val="C7E0FB"/>
        </a:accent1>
        <a:accent2>
          <a:srgbClr val="FFCC66"/>
        </a:accent2>
        <a:accent3>
          <a:srgbClr val="FFFFFF"/>
        </a:accent3>
        <a:accent4>
          <a:srgbClr val="000000"/>
        </a:accent4>
        <a:accent5>
          <a:srgbClr val="E0EDFD"/>
        </a:accent5>
        <a:accent6>
          <a:srgbClr val="E7B95C"/>
        </a:accent6>
        <a:hlink>
          <a:srgbClr val="4F8636"/>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6">
        <a:dk1>
          <a:srgbClr val="002960"/>
        </a:dk1>
        <a:lt1>
          <a:srgbClr val="FFFFFF"/>
        </a:lt1>
        <a:dk2>
          <a:srgbClr val="002960"/>
        </a:dk2>
        <a:lt2>
          <a:srgbClr val="FFBE3D"/>
        </a:lt2>
        <a:accent1>
          <a:srgbClr val="0066CC"/>
        </a:accent1>
        <a:accent2>
          <a:srgbClr val="4F8636"/>
        </a:accent2>
        <a:accent3>
          <a:srgbClr val="AAACB6"/>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7">
        <a:dk1>
          <a:srgbClr val="000000"/>
        </a:dk1>
        <a:lt1>
          <a:srgbClr val="FFFFFF"/>
        </a:lt1>
        <a:dk2>
          <a:srgbClr val="000000"/>
        </a:dk2>
        <a:lt2>
          <a:srgbClr val="FFBE3D"/>
        </a:lt2>
        <a:accent1>
          <a:srgbClr val="0066CC"/>
        </a:accent1>
        <a:accent2>
          <a:srgbClr val="4F8636"/>
        </a:accent2>
        <a:accent3>
          <a:srgbClr val="AAAAAA"/>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8">
        <a:dk1>
          <a:srgbClr val="000000"/>
        </a:dk1>
        <a:lt1>
          <a:srgbClr val="FFFFFF"/>
        </a:lt1>
        <a:dk2>
          <a:srgbClr val="002960"/>
        </a:dk2>
        <a:lt2>
          <a:srgbClr val="FFFFFF"/>
        </a:lt2>
        <a:accent1>
          <a:srgbClr val="C7E0FB"/>
        </a:accent1>
        <a:accent2>
          <a:srgbClr val="C7C293"/>
        </a:accent2>
        <a:accent3>
          <a:srgbClr val="FFFFFF"/>
        </a:accent3>
        <a:accent4>
          <a:srgbClr val="000000"/>
        </a:accent4>
        <a:accent5>
          <a:srgbClr val="E0EDFD"/>
        </a:accent5>
        <a:accent6>
          <a:srgbClr val="B4B085"/>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9">
        <a:dk1>
          <a:srgbClr val="002960"/>
        </a:dk1>
        <a:lt1>
          <a:srgbClr val="FFFFFF"/>
        </a:lt1>
        <a:dk2>
          <a:srgbClr val="002960"/>
        </a:dk2>
        <a:lt2>
          <a:srgbClr val="FFBE3D"/>
        </a:lt2>
        <a:accent1>
          <a:srgbClr val="0066CC"/>
        </a:accent1>
        <a:accent2>
          <a:srgbClr val="50A2A0"/>
        </a:accent2>
        <a:accent3>
          <a:srgbClr val="AAACB6"/>
        </a:accent3>
        <a:accent4>
          <a:srgbClr val="DADADA"/>
        </a:accent4>
        <a:accent5>
          <a:srgbClr val="AAB8E2"/>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10">
        <a:dk1>
          <a:srgbClr val="000000"/>
        </a:dk1>
        <a:lt1>
          <a:srgbClr val="FFFFFF"/>
        </a:lt1>
        <a:dk2>
          <a:srgbClr val="000000"/>
        </a:dk2>
        <a:lt2>
          <a:srgbClr val="FFBE3D"/>
        </a:lt2>
        <a:accent1>
          <a:srgbClr val="174A7C"/>
        </a:accent1>
        <a:accent2>
          <a:srgbClr val="50A2A0"/>
        </a:accent2>
        <a:accent3>
          <a:srgbClr val="AAAAAA"/>
        </a:accent3>
        <a:accent4>
          <a:srgbClr val="DADADA"/>
        </a:accent4>
        <a:accent5>
          <a:srgbClr val="ABB1BF"/>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11">
        <a:dk1>
          <a:srgbClr val="000000"/>
        </a:dk1>
        <a:lt1>
          <a:srgbClr val="FFFFFF"/>
        </a:lt1>
        <a:dk2>
          <a:srgbClr val="002960"/>
        </a:dk2>
        <a:lt2>
          <a:srgbClr val="FFFFFF"/>
        </a:lt2>
        <a:accent1>
          <a:srgbClr val="C7E0FB"/>
        </a:accent1>
        <a:accent2>
          <a:srgbClr val="F8C090"/>
        </a:accent2>
        <a:accent3>
          <a:srgbClr val="FFFFFF"/>
        </a:accent3>
        <a:accent4>
          <a:srgbClr val="000000"/>
        </a:accent4>
        <a:accent5>
          <a:srgbClr val="E0EDFD"/>
        </a:accent5>
        <a:accent6>
          <a:srgbClr val="E1AE82"/>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12">
        <a:dk1>
          <a:srgbClr val="000000"/>
        </a:dk1>
        <a:lt1>
          <a:srgbClr val="FFFFFF"/>
        </a:lt1>
        <a:dk2>
          <a:srgbClr val="015289"/>
        </a:dk2>
        <a:lt2>
          <a:srgbClr val="FFFFFF"/>
        </a:lt2>
        <a:accent1>
          <a:srgbClr val="F3F4F4"/>
        </a:accent1>
        <a:accent2>
          <a:srgbClr val="00B5CB"/>
        </a:accent2>
        <a:accent3>
          <a:srgbClr val="FFFFFF"/>
        </a:accent3>
        <a:accent4>
          <a:srgbClr val="000000"/>
        </a:accent4>
        <a:accent5>
          <a:srgbClr val="F8F8F8"/>
        </a:accent5>
        <a:accent6>
          <a:srgbClr val="00A4B8"/>
        </a:accent6>
        <a:hlink>
          <a:srgbClr val="004E8E"/>
        </a:hlink>
        <a:folHlink>
          <a:srgbClr val="4F4C4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8158</TotalTime>
  <Words>1075</Words>
  <Application>Microsoft Office PowerPoint</Application>
  <PresentationFormat>Лист A4 (210x297 мм)</PresentationFormat>
  <Paragraphs>173</Paragraphs>
  <Slides>8</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8</vt:i4>
      </vt:variant>
    </vt:vector>
  </HeadingPairs>
  <TitlesOfParts>
    <vt:vector size="17" baseType="lpstr">
      <vt:lpstr>ＭＳ Ｐゴシック</vt:lpstr>
      <vt:lpstr>Arial</vt:lpstr>
      <vt:lpstr>Arial Narrow</vt:lpstr>
      <vt:lpstr>Calibri</vt:lpstr>
      <vt:lpstr>Century</vt:lpstr>
      <vt:lpstr>Century Gothic</vt:lpstr>
      <vt:lpstr>Times New Roman</vt:lpstr>
      <vt:lpstr>Wingdings</vt:lpstr>
      <vt:lpstr>5_Universal Template_RU</vt:lpstr>
      <vt:lpstr>МКК Московский областной фонд микрофинансирования</vt:lpstr>
      <vt:lpstr>МКК Московский областной фонд микрофинансирования</vt:lpstr>
      <vt:lpstr>МКК Московский областной фонд микрофинансирования</vt:lpstr>
      <vt:lpstr>МКК Московский областной фонд микрофинансирования</vt:lpstr>
      <vt:lpstr>МКК Московский областной фонд микрофинансирования</vt:lpstr>
      <vt:lpstr>МКК Московский областной фонд микрофинансирования</vt:lpstr>
      <vt:lpstr>МКК Московский областной фонд микрофинансирования</vt:lpstr>
      <vt:lpstr>МКК Московский областной фонд микрофинансирования</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Поведская Нина;А. Большухин</dc:creator>
  <cp:lastModifiedBy>Дрозенко Е.Ю.</cp:lastModifiedBy>
  <cp:revision>661</cp:revision>
  <cp:lastPrinted>2021-07-27T07:29:45Z</cp:lastPrinted>
  <dcterms:created xsi:type="dcterms:W3CDTF">2014-02-04T07:17:20Z</dcterms:created>
  <dcterms:modified xsi:type="dcterms:W3CDTF">2021-07-27T07:30:05Z</dcterms:modified>
</cp:coreProperties>
</file>